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Bitter" charset="1" panose="02000000000000000000"/>
      <p:regular r:id="rId21"/>
    </p:embeddedFont>
    <p:embeddedFont>
      <p:font typeface="Open Sans" charset="1" panose="00000000000000000000"/>
      <p:regular r:id="rId22"/>
    </p:embeddedFont>
    <p:embeddedFont>
      <p:font typeface="Open Sans Bold"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Slides/notesSlide2.xml" Type="http://schemas.openxmlformats.org/officeDocument/2006/relationships/notesSlide"/><Relationship Id="rId25" Target="notesSlides/notesSlide3.xml" Type="http://schemas.openxmlformats.org/officeDocument/2006/relationships/notesSlide"/><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notesSlides/notesSlide8.xml" Type="http://schemas.openxmlformats.org/officeDocument/2006/relationships/notesSlide"/><Relationship Id="rId31" Target="notesSlides/notesSlide9.xml" Type="http://schemas.openxmlformats.org/officeDocument/2006/relationships/notesSlide"/><Relationship Id="rId32" Target="notesSlides/notesSlide10.xml" Type="http://schemas.openxmlformats.org/officeDocument/2006/relationships/notesSlide"/><Relationship Id="rId33" Target="notesSlides/notesSlide11.xml" Type="http://schemas.openxmlformats.org/officeDocument/2006/relationships/notesSlide"/><Relationship Id="rId34" Target="notesSlides/notesSlide12.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png" Type="http://schemas.openxmlformats.org/officeDocument/2006/relationships/image"/><Relationship Id="rId4" Target="https://gamma.app/?utm_source=made-with-gamma" TargetMode="External" Type="http://schemas.openxmlformats.org/officeDocument/2006/relationships/hyperlink"/><Relationship Id="rId5"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https://gamma.app/?utm_source=made-with-gamma" TargetMode="External" Type="http://schemas.openxmlformats.org/officeDocument/2006/relationships/hyperlink"/><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https://gamma.app/?utm_source=made-with-gamma" TargetMode="External" Type="http://schemas.openxmlformats.org/officeDocument/2006/relationships/hyperlink"/><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https://gamma.app/?utm_source=made-with-gamma" TargetMode="External" Type="http://schemas.openxmlformats.org/officeDocument/2006/relationships/hyperlink"/><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https://gamma.app/?utm_source=made-with-gamma" TargetMode="External" Type="http://schemas.openxmlformats.org/officeDocument/2006/relationships/hyperlink"/><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850237" y="2730104"/>
            <a:ext cx="9445526" cy="1771947"/>
            <a:chOff x="0" y="0"/>
            <a:chExt cx="12594035" cy="2362597"/>
          </a:xfrm>
        </p:grpSpPr>
        <p:sp>
          <p:nvSpPr>
            <p:cNvPr name="Freeform 8" id="8"/>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9" id="9"/>
            <p:cNvSpPr txBox="true"/>
            <p:nvPr/>
          </p:nvSpPr>
          <p:spPr>
            <a:xfrm>
              <a:off x="0" y="-19050"/>
              <a:ext cx="12594035" cy="2381647"/>
            </a:xfrm>
            <a:prstGeom prst="rect">
              <a:avLst/>
            </a:prstGeom>
          </p:spPr>
          <p:txBody>
            <a:bodyPr anchor="t" rtlCol="false" tIns="0" lIns="0" bIns="0" rIns="0"/>
            <a:lstStyle/>
            <a:p>
              <a:pPr algn="l">
                <a:lnSpc>
                  <a:spcPts val="6937"/>
                </a:lnSpc>
              </a:pPr>
              <a:r>
                <a:rPr lang="en-US" sz="5562" spc="-167">
                  <a:solidFill>
                    <a:srgbClr val="2C3F42"/>
                  </a:solidFill>
                  <a:latin typeface="Bitter"/>
                  <a:ea typeface="Bitter"/>
                  <a:cs typeface="Bitter"/>
                  <a:sym typeface="Bitter"/>
                </a:rPr>
                <a:t>TensorFlow in Python: An Introduction</a:t>
              </a:r>
            </a:p>
          </p:txBody>
        </p:sp>
      </p:grpSp>
      <p:grpSp>
        <p:nvGrpSpPr>
          <p:cNvPr name="Group 10" id="10"/>
          <p:cNvGrpSpPr/>
          <p:nvPr/>
        </p:nvGrpSpPr>
        <p:grpSpPr>
          <a:xfrm rot="0">
            <a:off x="7850237" y="4927252"/>
            <a:ext cx="9445526" cy="1814512"/>
            <a:chOff x="0" y="0"/>
            <a:chExt cx="12594035" cy="2419350"/>
          </a:xfrm>
        </p:grpSpPr>
        <p:sp>
          <p:nvSpPr>
            <p:cNvPr name="Freeform 11" id="11"/>
            <p:cNvSpPr/>
            <p:nvPr/>
          </p:nvSpPr>
          <p:spPr>
            <a:xfrm flipH="false" flipV="false" rot="0">
              <a:off x="0" y="0"/>
              <a:ext cx="12594035" cy="2419350"/>
            </a:xfrm>
            <a:custGeom>
              <a:avLst/>
              <a:gdLst/>
              <a:ahLst/>
              <a:cxnLst/>
              <a:rect r="r" b="b" t="t" l="l"/>
              <a:pathLst>
                <a:path h="2419350" w="12594035">
                  <a:moveTo>
                    <a:pt x="0" y="0"/>
                  </a:moveTo>
                  <a:lnTo>
                    <a:pt x="12594035" y="0"/>
                  </a:lnTo>
                  <a:lnTo>
                    <a:pt x="12594035" y="2419350"/>
                  </a:lnTo>
                  <a:lnTo>
                    <a:pt x="0" y="2419350"/>
                  </a:lnTo>
                  <a:close/>
                </a:path>
              </a:pathLst>
            </a:custGeom>
            <a:solidFill>
              <a:srgbClr val="000000">
                <a:alpha val="0"/>
              </a:srgbClr>
            </a:solidFill>
          </p:spPr>
        </p:sp>
        <p:sp>
          <p:nvSpPr>
            <p:cNvPr name="TextBox 12" id="12"/>
            <p:cNvSpPr txBox="true"/>
            <p:nvPr/>
          </p:nvSpPr>
          <p:spPr>
            <a:xfrm>
              <a:off x="0" y="-85725"/>
              <a:ext cx="12594035" cy="2505075"/>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This presentation explores TensorFlow, a powerful open-source ML framework. We will cover key features such as its computational graph. We'll delve into why Python is ideal. Also we will compare TensorFlow versions. Get ready to unlock the potential of TensorFlow with Python.</a:t>
              </a:r>
            </a:p>
          </p:txBody>
        </p:sp>
      </p:grpSp>
      <p:grpSp>
        <p:nvGrpSpPr>
          <p:cNvPr name="Group 13" id="13"/>
          <p:cNvGrpSpPr/>
          <p:nvPr/>
        </p:nvGrpSpPr>
        <p:grpSpPr>
          <a:xfrm rot="0">
            <a:off x="7845475" y="7077075"/>
            <a:ext cx="463154" cy="463154"/>
            <a:chOff x="0" y="0"/>
            <a:chExt cx="617538" cy="617538"/>
          </a:xfrm>
        </p:grpSpPr>
        <p:sp>
          <p:nvSpPr>
            <p:cNvPr name="Freeform 14" id="14"/>
            <p:cNvSpPr/>
            <p:nvPr/>
          </p:nvSpPr>
          <p:spPr>
            <a:xfrm flipH="false" flipV="false" rot="0">
              <a:off x="0" y="0"/>
              <a:ext cx="617601" cy="617601"/>
            </a:xfrm>
            <a:custGeom>
              <a:avLst/>
              <a:gdLst/>
              <a:ahLst/>
              <a:cxnLst/>
              <a:rect r="r" b="b" t="t" l="l"/>
              <a:pathLst>
                <a:path h="617601" w="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
        <p:nvSpPr>
          <p:cNvPr name="Freeform 15" id="15" descr="preencoded.png"/>
          <p:cNvSpPr/>
          <p:nvPr/>
        </p:nvSpPr>
        <p:spPr>
          <a:xfrm flipH="false" flipV="false" rot="0">
            <a:off x="7859762" y="7091362"/>
            <a:ext cx="434579" cy="434579"/>
          </a:xfrm>
          <a:custGeom>
            <a:avLst/>
            <a:gdLst/>
            <a:ahLst/>
            <a:cxnLst/>
            <a:rect r="r" b="b" t="t" l="l"/>
            <a:pathLst>
              <a:path h="434579" w="434579">
                <a:moveTo>
                  <a:pt x="0" y="0"/>
                </a:moveTo>
                <a:lnTo>
                  <a:pt x="434579" y="0"/>
                </a:lnTo>
                <a:lnTo>
                  <a:pt x="434579" y="434579"/>
                </a:lnTo>
                <a:lnTo>
                  <a:pt x="0" y="434579"/>
                </a:lnTo>
                <a:lnTo>
                  <a:pt x="0" y="0"/>
                </a:lnTo>
                <a:close/>
              </a:path>
            </a:pathLst>
          </a:custGeom>
          <a:blipFill>
            <a:blip r:embed="rId4"/>
            <a:stretch>
              <a:fillRect l="0" t="0" r="0" b="0"/>
            </a:stretch>
          </a:blipFill>
        </p:spPr>
      </p:sp>
      <p:grpSp>
        <p:nvGrpSpPr>
          <p:cNvPr name="Group 16" id="16"/>
          <p:cNvGrpSpPr/>
          <p:nvPr/>
        </p:nvGrpSpPr>
        <p:grpSpPr>
          <a:xfrm rot="0">
            <a:off x="8445550" y="7060704"/>
            <a:ext cx="2411463" cy="496044"/>
            <a:chOff x="0" y="0"/>
            <a:chExt cx="3215283" cy="661392"/>
          </a:xfrm>
        </p:grpSpPr>
        <p:sp>
          <p:nvSpPr>
            <p:cNvPr name="Freeform 17" id="17"/>
            <p:cNvSpPr/>
            <p:nvPr/>
          </p:nvSpPr>
          <p:spPr>
            <a:xfrm flipH="false" flipV="false" rot="0">
              <a:off x="0" y="0"/>
              <a:ext cx="3215283" cy="661392"/>
            </a:xfrm>
            <a:custGeom>
              <a:avLst/>
              <a:gdLst/>
              <a:ahLst/>
              <a:cxnLst/>
              <a:rect r="r" b="b" t="t" l="l"/>
              <a:pathLst>
                <a:path h="661392" w="3215283">
                  <a:moveTo>
                    <a:pt x="0" y="0"/>
                  </a:moveTo>
                  <a:lnTo>
                    <a:pt x="3215283" y="0"/>
                  </a:lnTo>
                  <a:lnTo>
                    <a:pt x="3215283" y="661392"/>
                  </a:lnTo>
                  <a:lnTo>
                    <a:pt x="0" y="661392"/>
                  </a:lnTo>
                  <a:close/>
                </a:path>
              </a:pathLst>
            </a:custGeom>
            <a:solidFill>
              <a:srgbClr val="000000">
                <a:alpha val="0"/>
              </a:srgbClr>
            </a:solidFill>
          </p:spPr>
        </p:sp>
        <p:sp>
          <p:nvSpPr>
            <p:cNvPr name="TextBox 18" id="18"/>
            <p:cNvSpPr txBox="true"/>
            <p:nvPr/>
          </p:nvSpPr>
          <p:spPr>
            <a:xfrm>
              <a:off x="0" y="-47625"/>
              <a:ext cx="3215283" cy="709017"/>
            </a:xfrm>
            <a:prstGeom prst="rect">
              <a:avLst/>
            </a:prstGeom>
          </p:spPr>
          <p:txBody>
            <a:bodyPr anchor="t" rtlCol="false" tIns="0" lIns="0" bIns="0" rIns="0"/>
            <a:lstStyle/>
            <a:p>
              <a:pPr algn="l">
                <a:lnSpc>
                  <a:spcPts val="3874"/>
                </a:lnSpc>
              </a:pPr>
              <a:r>
                <a:rPr lang="en-US" b="true" sz="2750" spc="-45">
                  <a:solidFill>
                    <a:srgbClr val="2B2E3C"/>
                  </a:solidFill>
                  <a:latin typeface="Open Sans Bold"/>
                  <a:ea typeface="Open Sans Bold"/>
                  <a:cs typeface="Open Sans Bold"/>
                  <a:sym typeface="Open Sans Bold"/>
                </a:rPr>
                <a:t>by Hirak Patel</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sp>
        <p:nvSpPr>
          <p:cNvPr name="Freeform 6" id="6" descr="preencoded.png"/>
          <p:cNvSpPr/>
          <p:nvPr/>
        </p:nvSpPr>
        <p:spPr>
          <a:xfrm flipH="false" flipV="false" rot="0">
            <a:off x="0" y="0"/>
            <a:ext cx="18288000" cy="2906315"/>
          </a:xfrm>
          <a:custGeom>
            <a:avLst/>
            <a:gdLst/>
            <a:ahLst/>
            <a:cxnLst/>
            <a:rect r="r" b="b" t="t" l="l"/>
            <a:pathLst>
              <a:path h="2906315" w="18288000">
                <a:moveTo>
                  <a:pt x="0" y="0"/>
                </a:moveTo>
                <a:lnTo>
                  <a:pt x="18288000" y="0"/>
                </a:lnTo>
                <a:lnTo>
                  <a:pt x="18288000" y="2906315"/>
                </a:lnTo>
                <a:lnTo>
                  <a:pt x="0" y="2906315"/>
                </a:lnTo>
                <a:lnTo>
                  <a:pt x="0" y="0"/>
                </a:lnTo>
                <a:close/>
              </a:path>
            </a:pathLst>
          </a:custGeom>
          <a:blipFill>
            <a:blip r:embed="rId3"/>
            <a:stretch>
              <a:fillRect l="-20" t="0" r="-20" b="0"/>
            </a:stretch>
          </a:blipFill>
        </p:spPr>
      </p:sp>
      <p:grpSp>
        <p:nvGrpSpPr>
          <p:cNvPr name="Group 7" id="7"/>
          <p:cNvGrpSpPr/>
          <p:nvPr/>
        </p:nvGrpSpPr>
        <p:grpSpPr>
          <a:xfrm rot="0">
            <a:off x="813644" y="3546872"/>
            <a:ext cx="10093821" cy="726579"/>
            <a:chOff x="0" y="0"/>
            <a:chExt cx="13458428" cy="968772"/>
          </a:xfrm>
        </p:grpSpPr>
        <p:sp>
          <p:nvSpPr>
            <p:cNvPr name="Freeform 8" id="8"/>
            <p:cNvSpPr/>
            <p:nvPr/>
          </p:nvSpPr>
          <p:spPr>
            <a:xfrm flipH="false" flipV="false" rot="0">
              <a:off x="0" y="0"/>
              <a:ext cx="13458428" cy="968772"/>
            </a:xfrm>
            <a:custGeom>
              <a:avLst/>
              <a:gdLst/>
              <a:ahLst/>
              <a:cxnLst/>
              <a:rect r="r" b="b" t="t" l="l"/>
              <a:pathLst>
                <a:path h="968772" w="13458428">
                  <a:moveTo>
                    <a:pt x="0" y="0"/>
                  </a:moveTo>
                  <a:lnTo>
                    <a:pt x="13458428" y="0"/>
                  </a:lnTo>
                  <a:lnTo>
                    <a:pt x="13458428" y="968772"/>
                  </a:lnTo>
                  <a:lnTo>
                    <a:pt x="0" y="968772"/>
                  </a:lnTo>
                  <a:close/>
                </a:path>
              </a:pathLst>
            </a:custGeom>
            <a:solidFill>
              <a:srgbClr val="000000">
                <a:alpha val="0"/>
              </a:srgbClr>
            </a:solidFill>
          </p:spPr>
        </p:sp>
        <p:sp>
          <p:nvSpPr>
            <p:cNvPr name="TextBox 9" id="9"/>
            <p:cNvSpPr txBox="true"/>
            <p:nvPr/>
          </p:nvSpPr>
          <p:spPr>
            <a:xfrm>
              <a:off x="0" y="-19050"/>
              <a:ext cx="13458428" cy="987822"/>
            </a:xfrm>
            <a:prstGeom prst="rect">
              <a:avLst/>
            </a:prstGeom>
          </p:spPr>
          <p:txBody>
            <a:bodyPr anchor="t" rtlCol="false" tIns="0" lIns="0" bIns="0" rIns="0"/>
            <a:lstStyle/>
            <a:p>
              <a:pPr algn="l">
                <a:lnSpc>
                  <a:spcPts val="5687"/>
                </a:lnSpc>
              </a:pPr>
              <a:r>
                <a:rPr lang="en-US" sz="4562" spc="-137">
                  <a:solidFill>
                    <a:srgbClr val="2C3F42"/>
                  </a:solidFill>
                  <a:latin typeface="Bitter"/>
                  <a:ea typeface="Bitter"/>
                  <a:cs typeface="Bitter"/>
                  <a:sym typeface="Bitter"/>
                </a:rPr>
                <a:t>TensorFlow Datasets and Data Pipelines</a:t>
              </a:r>
            </a:p>
          </p:txBody>
        </p:sp>
      </p:grpSp>
      <p:sp>
        <p:nvSpPr>
          <p:cNvPr name="Freeform 10" id="10" descr="preencoded.png"/>
          <p:cNvSpPr/>
          <p:nvPr/>
        </p:nvSpPr>
        <p:spPr>
          <a:xfrm flipH="false" flipV="false" rot="0">
            <a:off x="813644" y="4662785"/>
            <a:ext cx="581174" cy="581174"/>
          </a:xfrm>
          <a:custGeom>
            <a:avLst/>
            <a:gdLst/>
            <a:ahLst/>
            <a:cxnLst/>
            <a:rect r="r" b="b" t="t" l="l"/>
            <a:pathLst>
              <a:path h="581174" w="581174">
                <a:moveTo>
                  <a:pt x="0" y="0"/>
                </a:moveTo>
                <a:lnTo>
                  <a:pt x="581174" y="0"/>
                </a:lnTo>
                <a:lnTo>
                  <a:pt x="581174" y="581174"/>
                </a:lnTo>
                <a:lnTo>
                  <a:pt x="0" y="581174"/>
                </a:lnTo>
                <a:lnTo>
                  <a:pt x="0" y="0"/>
                </a:lnTo>
                <a:close/>
              </a:path>
            </a:pathLst>
          </a:custGeom>
          <a:blipFill>
            <a:blip r:embed="rId4"/>
            <a:stretch>
              <a:fillRect l="0" t="0" r="0" b="0"/>
            </a:stretch>
          </a:blipFill>
        </p:spPr>
      </p:sp>
      <p:grpSp>
        <p:nvGrpSpPr>
          <p:cNvPr name="Group 11" id="11"/>
          <p:cNvGrpSpPr/>
          <p:nvPr/>
        </p:nvGrpSpPr>
        <p:grpSpPr>
          <a:xfrm rot="0">
            <a:off x="1627286" y="4622155"/>
            <a:ext cx="2906316" cy="363290"/>
            <a:chOff x="0" y="0"/>
            <a:chExt cx="3875088" cy="484387"/>
          </a:xfrm>
        </p:grpSpPr>
        <p:sp>
          <p:nvSpPr>
            <p:cNvPr name="Freeform 12" id="12"/>
            <p:cNvSpPr/>
            <p:nvPr/>
          </p:nvSpPr>
          <p:spPr>
            <a:xfrm flipH="false" flipV="false" rot="0">
              <a:off x="0" y="0"/>
              <a:ext cx="3875088" cy="484387"/>
            </a:xfrm>
            <a:custGeom>
              <a:avLst/>
              <a:gdLst/>
              <a:ahLst/>
              <a:cxnLst/>
              <a:rect r="r" b="b" t="t" l="l"/>
              <a:pathLst>
                <a:path h="484387" w="3875088">
                  <a:moveTo>
                    <a:pt x="0" y="0"/>
                  </a:moveTo>
                  <a:lnTo>
                    <a:pt x="3875088" y="0"/>
                  </a:lnTo>
                  <a:lnTo>
                    <a:pt x="3875088" y="484387"/>
                  </a:lnTo>
                  <a:lnTo>
                    <a:pt x="0" y="484387"/>
                  </a:lnTo>
                  <a:close/>
                </a:path>
              </a:pathLst>
            </a:custGeom>
            <a:solidFill>
              <a:srgbClr val="000000">
                <a:alpha val="0"/>
              </a:srgbClr>
            </a:solidFill>
          </p:spPr>
        </p:sp>
        <p:sp>
          <p:nvSpPr>
            <p:cNvPr name="TextBox 13" id="13"/>
            <p:cNvSpPr txBox="true"/>
            <p:nvPr/>
          </p:nvSpPr>
          <p:spPr>
            <a:xfrm>
              <a:off x="0" y="-9525"/>
              <a:ext cx="3875088" cy="493912"/>
            </a:xfrm>
            <a:prstGeom prst="rect">
              <a:avLst/>
            </a:prstGeom>
          </p:spPr>
          <p:txBody>
            <a:bodyPr anchor="t" rtlCol="false" tIns="0" lIns="0" bIns="0" rIns="0"/>
            <a:lstStyle/>
            <a:p>
              <a:pPr algn="l">
                <a:lnSpc>
                  <a:spcPts val="2812"/>
                </a:lnSpc>
              </a:pPr>
              <a:r>
                <a:rPr lang="en-US" sz="2249" spc="-68">
                  <a:solidFill>
                    <a:srgbClr val="2B2E3C"/>
                  </a:solidFill>
                  <a:latin typeface="Bitter"/>
                  <a:ea typeface="Bitter"/>
                  <a:cs typeface="Bitter"/>
                  <a:sym typeface="Bitter"/>
                </a:rPr>
                <a:t>TF Datasets</a:t>
              </a:r>
            </a:p>
          </p:txBody>
        </p:sp>
      </p:grpSp>
      <p:grpSp>
        <p:nvGrpSpPr>
          <p:cNvPr name="Group 14" id="14"/>
          <p:cNvGrpSpPr/>
          <p:nvPr/>
        </p:nvGrpSpPr>
        <p:grpSpPr>
          <a:xfrm rot="0">
            <a:off x="1627286" y="5124896"/>
            <a:ext cx="15847070" cy="371921"/>
            <a:chOff x="0" y="0"/>
            <a:chExt cx="21129427" cy="495895"/>
          </a:xfrm>
        </p:grpSpPr>
        <p:sp>
          <p:nvSpPr>
            <p:cNvPr name="Freeform 15" id="15"/>
            <p:cNvSpPr/>
            <p:nvPr/>
          </p:nvSpPr>
          <p:spPr>
            <a:xfrm flipH="false" flipV="false" rot="0">
              <a:off x="0" y="0"/>
              <a:ext cx="21129427" cy="495895"/>
            </a:xfrm>
            <a:custGeom>
              <a:avLst/>
              <a:gdLst/>
              <a:ahLst/>
              <a:cxnLst/>
              <a:rect r="r" b="b" t="t" l="l"/>
              <a:pathLst>
                <a:path h="495895" w="21129427">
                  <a:moveTo>
                    <a:pt x="0" y="0"/>
                  </a:moveTo>
                  <a:lnTo>
                    <a:pt x="21129427" y="0"/>
                  </a:lnTo>
                  <a:lnTo>
                    <a:pt x="21129427" y="495895"/>
                  </a:lnTo>
                  <a:lnTo>
                    <a:pt x="0" y="495895"/>
                  </a:lnTo>
                  <a:close/>
                </a:path>
              </a:pathLst>
            </a:custGeom>
            <a:solidFill>
              <a:srgbClr val="000000">
                <a:alpha val="0"/>
              </a:srgbClr>
            </a:solidFill>
          </p:spPr>
        </p:sp>
        <p:sp>
          <p:nvSpPr>
            <p:cNvPr name="TextBox 16" id="16"/>
            <p:cNvSpPr txBox="true"/>
            <p:nvPr/>
          </p:nvSpPr>
          <p:spPr>
            <a:xfrm>
              <a:off x="0" y="-57150"/>
              <a:ext cx="21129427" cy="553045"/>
            </a:xfrm>
            <a:prstGeom prst="rect">
              <a:avLst/>
            </a:prstGeom>
          </p:spPr>
          <p:txBody>
            <a:bodyPr anchor="t" rtlCol="false" tIns="0" lIns="0" bIns="0" rIns="0"/>
            <a:lstStyle/>
            <a:p>
              <a:pPr algn="l">
                <a:lnSpc>
                  <a:spcPts val="2875"/>
                </a:lnSpc>
              </a:pPr>
              <a:r>
                <a:rPr lang="en-US" sz="1812" spc="-36">
                  <a:solidFill>
                    <a:srgbClr val="2B2E3C"/>
                  </a:solidFill>
                  <a:latin typeface="Open Sans"/>
                  <a:ea typeface="Open Sans"/>
                  <a:cs typeface="Open Sans"/>
                  <a:sym typeface="Open Sans"/>
                </a:rPr>
                <a:t>Pre-built datasets.</a:t>
              </a:r>
            </a:p>
          </p:txBody>
        </p:sp>
      </p:grpSp>
      <p:sp>
        <p:nvSpPr>
          <p:cNvPr name="Freeform 17" id="17" descr="preencoded.png"/>
          <p:cNvSpPr/>
          <p:nvPr/>
        </p:nvSpPr>
        <p:spPr>
          <a:xfrm flipH="false" flipV="false" rot="0">
            <a:off x="813644" y="6234856"/>
            <a:ext cx="581174" cy="581174"/>
          </a:xfrm>
          <a:custGeom>
            <a:avLst/>
            <a:gdLst/>
            <a:ahLst/>
            <a:cxnLst/>
            <a:rect r="r" b="b" t="t" l="l"/>
            <a:pathLst>
              <a:path h="581174" w="581174">
                <a:moveTo>
                  <a:pt x="0" y="0"/>
                </a:moveTo>
                <a:lnTo>
                  <a:pt x="581174" y="0"/>
                </a:lnTo>
                <a:lnTo>
                  <a:pt x="581174" y="581174"/>
                </a:lnTo>
                <a:lnTo>
                  <a:pt x="0" y="581174"/>
                </a:lnTo>
                <a:lnTo>
                  <a:pt x="0" y="0"/>
                </a:lnTo>
                <a:close/>
              </a:path>
            </a:pathLst>
          </a:custGeom>
          <a:blipFill>
            <a:blip r:embed="rId5"/>
            <a:stretch>
              <a:fillRect l="0" t="0" r="0" b="0"/>
            </a:stretch>
          </a:blipFill>
        </p:spPr>
      </p:sp>
      <p:grpSp>
        <p:nvGrpSpPr>
          <p:cNvPr name="Group 18" id="18"/>
          <p:cNvGrpSpPr/>
          <p:nvPr/>
        </p:nvGrpSpPr>
        <p:grpSpPr>
          <a:xfrm rot="0">
            <a:off x="1627286" y="6194226"/>
            <a:ext cx="2906316" cy="363290"/>
            <a:chOff x="0" y="0"/>
            <a:chExt cx="3875088" cy="484387"/>
          </a:xfrm>
        </p:grpSpPr>
        <p:sp>
          <p:nvSpPr>
            <p:cNvPr name="Freeform 19" id="19"/>
            <p:cNvSpPr/>
            <p:nvPr/>
          </p:nvSpPr>
          <p:spPr>
            <a:xfrm flipH="false" flipV="false" rot="0">
              <a:off x="0" y="0"/>
              <a:ext cx="3875088" cy="484387"/>
            </a:xfrm>
            <a:custGeom>
              <a:avLst/>
              <a:gdLst/>
              <a:ahLst/>
              <a:cxnLst/>
              <a:rect r="r" b="b" t="t" l="l"/>
              <a:pathLst>
                <a:path h="484387" w="3875088">
                  <a:moveTo>
                    <a:pt x="0" y="0"/>
                  </a:moveTo>
                  <a:lnTo>
                    <a:pt x="3875088" y="0"/>
                  </a:lnTo>
                  <a:lnTo>
                    <a:pt x="3875088" y="484387"/>
                  </a:lnTo>
                  <a:lnTo>
                    <a:pt x="0" y="484387"/>
                  </a:lnTo>
                  <a:close/>
                </a:path>
              </a:pathLst>
            </a:custGeom>
            <a:solidFill>
              <a:srgbClr val="000000">
                <a:alpha val="0"/>
              </a:srgbClr>
            </a:solidFill>
          </p:spPr>
        </p:sp>
        <p:sp>
          <p:nvSpPr>
            <p:cNvPr name="TextBox 20" id="20"/>
            <p:cNvSpPr txBox="true"/>
            <p:nvPr/>
          </p:nvSpPr>
          <p:spPr>
            <a:xfrm>
              <a:off x="0" y="-9525"/>
              <a:ext cx="3875088" cy="493912"/>
            </a:xfrm>
            <a:prstGeom prst="rect">
              <a:avLst/>
            </a:prstGeom>
          </p:spPr>
          <p:txBody>
            <a:bodyPr anchor="t" rtlCol="false" tIns="0" lIns="0" bIns="0" rIns="0"/>
            <a:lstStyle/>
            <a:p>
              <a:pPr algn="l">
                <a:lnSpc>
                  <a:spcPts val="2812"/>
                </a:lnSpc>
              </a:pPr>
              <a:r>
                <a:rPr lang="en-US" sz="2249" spc="-68">
                  <a:solidFill>
                    <a:srgbClr val="2B2E3C"/>
                  </a:solidFill>
                  <a:latin typeface="Bitter"/>
                  <a:ea typeface="Bitter"/>
                  <a:cs typeface="Bitter"/>
                  <a:sym typeface="Bitter"/>
                </a:rPr>
                <a:t>tf.data API</a:t>
              </a:r>
            </a:p>
          </p:txBody>
        </p:sp>
      </p:grpSp>
      <p:grpSp>
        <p:nvGrpSpPr>
          <p:cNvPr name="Group 21" id="21"/>
          <p:cNvGrpSpPr/>
          <p:nvPr/>
        </p:nvGrpSpPr>
        <p:grpSpPr>
          <a:xfrm rot="0">
            <a:off x="1627286" y="6696967"/>
            <a:ext cx="15847070" cy="371921"/>
            <a:chOff x="0" y="0"/>
            <a:chExt cx="21129427" cy="495895"/>
          </a:xfrm>
        </p:grpSpPr>
        <p:sp>
          <p:nvSpPr>
            <p:cNvPr name="Freeform 22" id="22"/>
            <p:cNvSpPr/>
            <p:nvPr/>
          </p:nvSpPr>
          <p:spPr>
            <a:xfrm flipH="false" flipV="false" rot="0">
              <a:off x="0" y="0"/>
              <a:ext cx="21129427" cy="495895"/>
            </a:xfrm>
            <a:custGeom>
              <a:avLst/>
              <a:gdLst/>
              <a:ahLst/>
              <a:cxnLst/>
              <a:rect r="r" b="b" t="t" l="l"/>
              <a:pathLst>
                <a:path h="495895" w="21129427">
                  <a:moveTo>
                    <a:pt x="0" y="0"/>
                  </a:moveTo>
                  <a:lnTo>
                    <a:pt x="21129427" y="0"/>
                  </a:lnTo>
                  <a:lnTo>
                    <a:pt x="21129427" y="495895"/>
                  </a:lnTo>
                  <a:lnTo>
                    <a:pt x="0" y="495895"/>
                  </a:lnTo>
                  <a:close/>
                </a:path>
              </a:pathLst>
            </a:custGeom>
            <a:solidFill>
              <a:srgbClr val="000000">
                <a:alpha val="0"/>
              </a:srgbClr>
            </a:solidFill>
          </p:spPr>
        </p:sp>
        <p:sp>
          <p:nvSpPr>
            <p:cNvPr name="TextBox 23" id="23"/>
            <p:cNvSpPr txBox="true"/>
            <p:nvPr/>
          </p:nvSpPr>
          <p:spPr>
            <a:xfrm>
              <a:off x="0" y="-57150"/>
              <a:ext cx="21129427" cy="553045"/>
            </a:xfrm>
            <a:prstGeom prst="rect">
              <a:avLst/>
            </a:prstGeom>
          </p:spPr>
          <p:txBody>
            <a:bodyPr anchor="t" rtlCol="false" tIns="0" lIns="0" bIns="0" rIns="0"/>
            <a:lstStyle/>
            <a:p>
              <a:pPr algn="l">
                <a:lnSpc>
                  <a:spcPts val="2875"/>
                </a:lnSpc>
              </a:pPr>
              <a:r>
                <a:rPr lang="en-US" sz="1812" spc="-36">
                  <a:solidFill>
                    <a:srgbClr val="2B2E3C"/>
                  </a:solidFill>
                  <a:latin typeface="Open Sans"/>
                  <a:ea typeface="Open Sans"/>
                  <a:cs typeface="Open Sans"/>
                  <a:sym typeface="Open Sans"/>
                </a:rPr>
                <a:t>Efficient data loading.</a:t>
              </a:r>
            </a:p>
          </p:txBody>
        </p:sp>
      </p:grpSp>
      <p:sp>
        <p:nvSpPr>
          <p:cNvPr name="Freeform 24" id="24" descr="preencoded.png"/>
          <p:cNvSpPr/>
          <p:nvPr/>
        </p:nvSpPr>
        <p:spPr>
          <a:xfrm flipH="false" flipV="false" rot="0">
            <a:off x="813644" y="7806929"/>
            <a:ext cx="581174" cy="581174"/>
          </a:xfrm>
          <a:custGeom>
            <a:avLst/>
            <a:gdLst/>
            <a:ahLst/>
            <a:cxnLst/>
            <a:rect r="r" b="b" t="t" l="l"/>
            <a:pathLst>
              <a:path h="581174" w="581174">
                <a:moveTo>
                  <a:pt x="0" y="0"/>
                </a:moveTo>
                <a:lnTo>
                  <a:pt x="581174" y="0"/>
                </a:lnTo>
                <a:lnTo>
                  <a:pt x="581174" y="581173"/>
                </a:lnTo>
                <a:lnTo>
                  <a:pt x="0" y="581173"/>
                </a:lnTo>
                <a:lnTo>
                  <a:pt x="0" y="0"/>
                </a:lnTo>
                <a:close/>
              </a:path>
            </a:pathLst>
          </a:custGeom>
          <a:blipFill>
            <a:blip r:embed="rId6"/>
            <a:stretch>
              <a:fillRect l="0" t="0" r="0" b="0"/>
            </a:stretch>
          </a:blipFill>
        </p:spPr>
      </p:sp>
      <p:grpSp>
        <p:nvGrpSpPr>
          <p:cNvPr name="Group 25" id="25"/>
          <p:cNvGrpSpPr/>
          <p:nvPr/>
        </p:nvGrpSpPr>
        <p:grpSpPr>
          <a:xfrm rot="0">
            <a:off x="1627286" y="7766297"/>
            <a:ext cx="2906316" cy="363290"/>
            <a:chOff x="0" y="0"/>
            <a:chExt cx="3875088" cy="484387"/>
          </a:xfrm>
        </p:grpSpPr>
        <p:sp>
          <p:nvSpPr>
            <p:cNvPr name="Freeform 26" id="26"/>
            <p:cNvSpPr/>
            <p:nvPr/>
          </p:nvSpPr>
          <p:spPr>
            <a:xfrm flipH="false" flipV="false" rot="0">
              <a:off x="0" y="0"/>
              <a:ext cx="3875088" cy="484387"/>
            </a:xfrm>
            <a:custGeom>
              <a:avLst/>
              <a:gdLst/>
              <a:ahLst/>
              <a:cxnLst/>
              <a:rect r="r" b="b" t="t" l="l"/>
              <a:pathLst>
                <a:path h="484387" w="3875088">
                  <a:moveTo>
                    <a:pt x="0" y="0"/>
                  </a:moveTo>
                  <a:lnTo>
                    <a:pt x="3875088" y="0"/>
                  </a:lnTo>
                  <a:lnTo>
                    <a:pt x="3875088" y="484387"/>
                  </a:lnTo>
                  <a:lnTo>
                    <a:pt x="0" y="484387"/>
                  </a:lnTo>
                  <a:close/>
                </a:path>
              </a:pathLst>
            </a:custGeom>
            <a:solidFill>
              <a:srgbClr val="000000">
                <a:alpha val="0"/>
              </a:srgbClr>
            </a:solidFill>
          </p:spPr>
        </p:sp>
        <p:sp>
          <p:nvSpPr>
            <p:cNvPr name="TextBox 27" id="27"/>
            <p:cNvSpPr txBox="true"/>
            <p:nvPr/>
          </p:nvSpPr>
          <p:spPr>
            <a:xfrm>
              <a:off x="0" y="-9525"/>
              <a:ext cx="3875088" cy="493912"/>
            </a:xfrm>
            <a:prstGeom prst="rect">
              <a:avLst/>
            </a:prstGeom>
          </p:spPr>
          <p:txBody>
            <a:bodyPr anchor="t" rtlCol="false" tIns="0" lIns="0" bIns="0" rIns="0"/>
            <a:lstStyle/>
            <a:p>
              <a:pPr algn="l">
                <a:lnSpc>
                  <a:spcPts val="2812"/>
                </a:lnSpc>
              </a:pPr>
              <a:r>
                <a:rPr lang="en-US" sz="2249" spc="-68">
                  <a:solidFill>
                    <a:srgbClr val="2B2E3C"/>
                  </a:solidFill>
                  <a:latin typeface="Bitter"/>
                  <a:ea typeface="Bitter"/>
                  <a:cs typeface="Bitter"/>
                  <a:sym typeface="Bitter"/>
                </a:rPr>
                <a:t>Preprocessing</a:t>
              </a:r>
            </a:p>
          </p:txBody>
        </p:sp>
      </p:grpSp>
      <p:grpSp>
        <p:nvGrpSpPr>
          <p:cNvPr name="Group 28" id="28"/>
          <p:cNvGrpSpPr/>
          <p:nvPr/>
        </p:nvGrpSpPr>
        <p:grpSpPr>
          <a:xfrm rot="0">
            <a:off x="1627286" y="8269040"/>
            <a:ext cx="15847070" cy="371921"/>
            <a:chOff x="0" y="0"/>
            <a:chExt cx="21129427" cy="495895"/>
          </a:xfrm>
        </p:grpSpPr>
        <p:sp>
          <p:nvSpPr>
            <p:cNvPr name="Freeform 29" id="29"/>
            <p:cNvSpPr/>
            <p:nvPr/>
          </p:nvSpPr>
          <p:spPr>
            <a:xfrm flipH="false" flipV="false" rot="0">
              <a:off x="0" y="0"/>
              <a:ext cx="21129427" cy="495895"/>
            </a:xfrm>
            <a:custGeom>
              <a:avLst/>
              <a:gdLst/>
              <a:ahLst/>
              <a:cxnLst/>
              <a:rect r="r" b="b" t="t" l="l"/>
              <a:pathLst>
                <a:path h="495895" w="21129427">
                  <a:moveTo>
                    <a:pt x="0" y="0"/>
                  </a:moveTo>
                  <a:lnTo>
                    <a:pt x="21129427" y="0"/>
                  </a:lnTo>
                  <a:lnTo>
                    <a:pt x="21129427" y="495895"/>
                  </a:lnTo>
                  <a:lnTo>
                    <a:pt x="0" y="495895"/>
                  </a:lnTo>
                  <a:close/>
                </a:path>
              </a:pathLst>
            </a:custGeom>
            <a:solidFill>
              <a:srgbClr val="000000">
                <a:alpha val="0"/>
              </a:srgbClr>
            </a:solidFill>
          </p:spPr>
        </p:sp>
        <p:sp>
          <p:nvSpPr>
            <p:cNvPr name="TextBox 30" id="30"/>
            <p:cNvSpPr txBox="true"/>
            <p:nvPr/>
          </p:nvSpPr>
          <p:spPr>
            <a:xfrm>
              <a:off x="0" y="-57150"/>
              <a:ext cx="21129427" cy="553045"/>
            </a:xfrm>
            <a:prstGeom prst="rect">
              <a:avLst/>
            </a:prstGeom>
          </p:spPr>
          <p:txBody>
            <a:bodyPr anchor="t" rtlCol="false" tIns="0" lIns="0" bIns="0" rIns="0"/>
            <a:lstStyle/>
            <a:p>
              <a:pPr algn="l">
                <a:lnSpc>
                  <a:spcPts val="2875"/>
                </a:lnSpc>
              </a:pPr>
              <a:r>
                <a:rPr lang="en-US" sz="1812" spc="-36">
                  <a:solidFill>
                    <a:srgbClr val="2B2E3C"/>
                  </a:solidFill>
                  <a:latin typeface="Open Sans"/>
                  <a:ea typeface="Open Sans"/>
                  <a:cs typeface="Open Sans"/>
                  <a:sym typeface="Open Sans"/>
                </a:rPr>
                <a:t>Normalization, Augmentation.</a:t>
              </a:r>
            </a:p>
          </p:txBody>
        </p:sp>
      </p:grpSp>
      <p:grpSp>
        <p:nvGrpSpPr>
          <p:cNvPr name="Group 31" id="31"/>
          <p:cNvGrpSpPr/>
          <p:nvPr/>
        </p:nvGrpSpPr>
        <p:grpSpPr>
          <a:xfrm rot="0">
            <a:off x="813644" y="8902452"/>
            <a:ext cx="16660714" cy="743842"/>
            <a:chOff x="0" y="0"/>
            <a:chExt cx="22214285" cy="991790"/>
          </a:xfrm>
        </p:grpSpPr>
        <p:sp>
          <p:nvSpPr>
            <p:cNvPr name="Freeform 32" id="32"/>
            <p:cNvSpPr/>
            <p:nvPr/>
          </p:nvSpPr>
          <p:spPr>
            <a:xfrm flipH="false" flipV="false" rot="0">
              <a:off x="0" y="0"/>
              <a:ext cx="22214284" cy="991790"/>
            </a:xfrm>
            <a:custGeom>
              <a:avLst/>
              <a:gdLst/>
              <a:ahLst/>
              <a:cxnLst/>
              <a:rect r="r" b="b" t="t" l="l"/>
              <a:pathLst>
                <a:path h="991790" w="22214284">
                  <a:moveTo>
                    <a:pt x="0" y="0"/>
                  </a:moveTo>
                  <a:lnTo>
                    <a:pt x="22214284" y="0"/>
                  </a:lnTo>
                  <a:lnTo>
                    <a:pt x="22214284" y="991790"/>
                  </a:lnTo>
                  <a:lnTo>
                    <a:pt x="0" y="991790"/>
                  </a:lnTo>
                  <a:close/>
                </a:path>
              </a:pathLst>
            </a:custGeom>
            <a:solidFill>
              <a:srgbClr val="000000">
                <a:alpha val="0"/>
              </a:srgbClr>
            </a:solidFill>
          </p:spPr>
        </p:sp>
        <p:sp>
          <p:nvSpPr>
            <p:cNvPr name="TextBox 33" id="33"/>
            <p:cNvSpPr txBox="true"/>
            <p:nvPr/>
          </p:nvSpPr>
          <p:spPr>
            <a:xfrm>
              <a:off x="0" y="-57150"/>
              <a:ext cx="22214285" cy="1048940"/>
            </a:xfrm>
            <a:prstGeom prst="rect">
              <a:avLst/>
            </a:prstGeom>
          </p:spPr>
          <p:txBody>
            <a:bodyPr anchor="t" rtlCol="false" tIns="0" lIns="0" bIns="0" rIns="0"/>
            <a:lstStyle/>
            <a:p>
              <a:pPr algn="l">
                <a:lnSpc>
                  <a:spcPts val="2875"/>
                </a:lnSpc>
              </a:pPr>
              <a:r>
                <a:rPr lang="en-US" sz="1812" spc="-36">
                  <a:solidFill>
                    <a:srgbClr val="2B2E3C"/>
                  </a:solidFill>
                  <a:latin typeface="Open Sans"/>
                  <a:ea typeface="Open Sans"/>
                  <a:cs typeface="Open Sans"/>
                  <a:sym typeface="Open Sans"/>
                </a:rPr>
                <a:t>TensorFlow provides tools for efficient data handling. Use TensorFlow Datasets. Create data pipelines with the tf.data API. Preprocess data for optimal model performance.</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992238" y="1362968"/>
            <a:ext cx="9445526" cy="1771947"/>
            <a:chOff x="0" y="0"/>
            <a:chExt cx="12594035" cy="2362597"/>
          </a:xfrm>
        </p:grpSpPr>
        <p:sp>
          <p:nvSpPr>
            <p:cNvPr name="Freeform 9" id="9"/>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10" id="10"/>
            <p:cNvSpPr txBox="true"/>
            <p:nvPr/>
          </p:nvSpPr>
          <p:spPr>
            <a:xfrm>
              <a:off x="0" y="-19050"/>
              <a:ext cx="12594035" cy="2381647"/>
            </a:xfrm>
            <a:prstGeom prst="rect">
              <a:avLst/>
            </a:prstGeom>
          </p:spPr>
          <p:txBody>
            <a:bodyPr anchor="t" rtlCol="false" tIns="0" lIns="0" bIns="0" rIns="0"/>
            <a:lstStyle/>
            <a:p>
              <a:pPr algn="l">
                <a:lnSpc>
                  <a:spcPts val="6937"/>
                </a:lnSpc>
              </a:pPr>
              <a:r>
                <a:rPr lang="en-US" sz="5562" spc="-167">
                  <a:solidFill>
                    <a:srgbClr val="2C3F42"/>
                  </a:solidFill>
                  <a:latin typeface="Bitter"/>
                  <a:ea typeface="Bitter"/>
                  <a:cs typeface="Bitter"/>
                  <a:sym typeface="Bitter"/>
                </a:rPr>
                <a:t>Conclusion and Further Learning</a:t>
              </a:r>
            </a:p>
          </p:txBody>
        </p:sp>
      </p:grpSp>
      <p:grpSp>
        <p:nvGrpSpPr>
          <p:cNvPr name="Group 11" id="11"/>
          <p:cNvGrpSpPr/>
          <p:nvPr/>
        </p:nvGrpSpPr>
        <p:grpSpPr>
          <a:xfrm rot="0">
            <a:off x="987475" y="3555355"/>
            <a:ext cx="9455051" cy="2467272"/>
            <a:chOff x="0" y="0"/>
            <a:chExt cx="12606735" cy="3289697"/>
          </a:xfrm>
        </p:grpSpPr>
        <p:sp>
          <p:nvSpPr>
            <p:cNvPr name="Freeform 12" id="12"/>
            <p:cNvSpPr/>
            <p:nvPr/>
          </p:nvSpPr>
          <p:spPr>
            <a:xfrm flipH="false" flipV="false" rot="0">
              <a:off x="0" y="0"/>
              <a:ext cx="12606782" cy="3289681"/>
            </a:xfrm>
            <a:custGeom>
              <a:avLst/>
              <a:gdLst/>
              <a:ahLst/>
              <a:cxnLst/>
              <a:rect r="r" b="b" t="t" l="l"/>
              <a:pathLst>
                <a:path h="3289681" w="12606782">
                  <a:moveTo>
                    <a:pt x="0" y="165100"/>
                  </a:moveTo>
                  <a:cubicBezTo>
                    <a:pt x="0" y="73914"/>
                    <a:pt x="74168" y="0"/>
                    <a:pt x="165608" y="0"/>
                  </a:cubicBezTo>
                  <a:lnTo>
                    <a:pt x="12441174" y="0"/>
                  </a:lnTo>
                  <a:lnTo>
                    <a:pt x="12441174" y="6350"/>
                  </a:lnTo>
                  <a:lnTo>
                    <a:pt x="12441174" y="0"/>
                  </a:lnTo>
                  <a:cubicBezTo>
                    <a:pt x="12532614" y="0"/>
                    <a:pt x="12606782" y="73914"/>
                    <a:pt x="12606782" y="165100"/>
                  </a:cubicBezTo>
                  <a:lnTo>
                    <a:pt x="12600432" y="165100"/>
                  </a:lnTo>
                  <a:lnTo>
                    <a:pt x="12606782" y="165100"/>
                  </a:lnTo>
                  <a:lnTo>
                    <a:pt x="12606782" y="3124581"/>
                  </a:lnTo>
                  <a:lnTo>
                    <a:pt x="12600432" y="3124581"/>
                  </a:lnTo>
                  <a:lnTo>
                    <a:pt x="12606782" y="3124581"/>
                  </a:lnTo>
                  <a:cubicBezTo>
                    <a:pt x="12606782" y="3215767"/>
                    <a:pt x="12532614" y="3289681"/>
                    <a:pt x="12441174" y="3289681"/>
                  </a:cubicBezTo>
                  <a:lnTo>
                    <a:pt x="12441174" y="3283331"/>
                  </a:lnTo>
                  <a:lnTo>
                    <a:pt x="12441174" y="3289681"/>
                  </a:lnTo>
                  <a:lnTo>
                    <a:pt x="165608" y="3289681"/>
                  </a:lnTo>
                  <a:lnTo>
                    <a:pt x="165608" y="3283331"/>
                  </a:lnTo>
                  <a:lnTo>
                    <a:pt x="165608" y="3289681"/>
                  </a:lnTo>
                  <a:cubicBezTo>
                    <a:pt x="74168" y="3289681"/>
                    <a:pt x="0" y="3215767"/>
                    <a:pt x="0" y="3124581"/>
                  </a:cubicBezTo>
                  <a:lnTo>
                    <a:pt x="0" y="165100"/>
                  </a:lnTo>
                  <a:lnTo>
                    <a:pt x="6350" y="165100"/>
                  </a:lnTo>
                  <a:lnTo>
                    <a:pt x="0" y="165100"/>
                  </a:lnTo>
                  <a:moveTo>
                    <a:pt x="12700" y="165100"/>
                  </a:moveTo>
                  <a:lnTo>
                    <a:pt x="12700" y="3124581"/>
                  </a:lnTo>
                  <a:lnTo>
                    <a:pt x="6350" y="3124581"/>
                  </a:lnTo>
                  <a:lnTo>
                    <a:pt x="12700" y="3124581"/>
                  </a:lnTo>
                  <a:cubicBezTo>
                    <a:pt x="12700" y="3208782"/>
                    <a:pt x="81153" y="3276981"/>
                    <a:pt x="165608" y="3276981"/>
                  </a:cubicBezTo>
                  <a:lnTo>
                    <a:pt x="12441174" y="3276981"/>
                  </a:lnTo>
                  <a:cubicBezTo>
                    <a:pt x="12525629" y="3276981"/>
                    <a:pt x="12594082" y="3208782"/>
                    <a:pt x="12594082" y="3124581"/>
                  </a:cubicBezTo>
                  <a:lnTo>
                    <a:pt x="12594082" y="165100"/>
                  </a:lnTo>
                  <a:cubicBezTo>
                    <a:pt x="12594082" y="80899"/>
                    <a:pt x="12525629" y="12700"/>
                    <a:pt x="12441174" y="12700"/>
                  </a:cubicBezTo>
                  <a:lnTo>
                    <a:pt x="165608" y="12700"/>
                  </a:lnTo>
                  <a:lnTo>
                    <a:pt x="165608" y="6350"/>
                  </a:lnTo>
                  <a:lnTo>
                    <a:pt x="165608" y="12700"/>
                  </a:lnTo>
                  <a:cubicBezTo>
                    <a:pt x="81153" y="12700"/>
                    <a:pt x="12700" y="80899"/>
                    <a:pt x="12700" y="165100"/>
                  </a:cubicBezTo>
                  <a:close/>
                </a:path>
              </a:pathLst>
            </a:custGeom>
            <a:solidFill>
              <a:srgbClr val="000000">
                <a:alpha val="392"/>
              </a:srgbClr>
            </a:solidFill>
          </p:spPr>
        </p:sp>
      </p:grpSp>
      <p:grpSp>
        <p:nvGrpSpPr>
          <p:cNvPr name="Group 13" id="13"/>
          <p:cNvGrpSpPr/>
          <p:nvPr/>
        </p:nvGrpSpPr>
        <p:grpSpPr>
          <a:xfrm rot="0">
            <a:off x="1001762" y="3569642"/>
            <a:ext cx="9426476" cy="812899"/>
            <a:chOff x="0" y="0"/>
            <a:chExt cx="12568635" cy="1083865"/>
          </a:xfrm>
        </p:grpSpPr>
        <p:sp>
          <p:nvSpPr>
            <p:cNvPr name="Freeform 14" id="14"/>
            <p:cNvSpPr/>
            <p:nvPr/>
          </p:nvSpPr>
          <p:spPr>
            <a:xfrm flipH="false" flipV="false" rot="0">
              <a:off x="0" y="0"/>
              <a:ext cx="12568682" cy="1083818"/>
            </a:xfrm>
            <a:custGeom>
              <a:avLst/>
              <a:gdLst/>
              <a:ahLst/>
              <a:cxnLst/>
              <a:rect r="r" b="b" t="t" l="l"/>
              <a:pathLst>
                <a:path h="1083818" w="12568682">
                  <a:moveTo>
                    <a:pt x="0" y="0"/>
                  </a:moveTo>
                  <a:lnTo>
                    <a:pt x="12568682" y="0"/>
                  </a:lnTo>
                  <a:lnTo>
                    <a:pt x="12568682" y="1083818"/>
                  </a:lnTo>
                  <a:lnTo>
                    <a:pt x="0" y="1083818"/>
                  </a:lnTo>
                  <a:close/>
                </a:path>
              </a:pathLst>
            </a:custGeom>
            <a:solidFill>
              <a:srgbClr val="FFFFFF">
                <a:alpha val="0"/>
              </a:srgbClr>
            </a:solidFill>
          </p:spPr>
        </p:sp>
      </p:grpSp>
      <p:grpSp>
        <p:nvGrpSpPr>
          <p:cNvPr name="Group 15" id="15"/>
          <p:cNvGrpSpPr/>
          <p:nvPr/>
        </p:nvGrpSpPr>
        <p:grpSpPr>
          <a:xfrm rot="0">
            <a:off x="1285280" y="3749279"/>
            <a:ext cx="8859441" cy="453629"/>
            <a:chOff x="0" y="0"/>
            <a:chExt cx="11812588" cy="604838"/>
          </a:xfrm>
        </p:grpSpPr>
        <p:sp>
          <p:nvSpPr>
            <p:cNvPr name="Freeform 16" id="16"/>
            <p:cNvSpPr/>
            <p:nvPr/>
          </p:nvSpPr>
          <p:spPr>
            <a:xfrm flipH="false" flipV="false" rot="0">
              <a:off x="0" y="0"/>
              <a:ext cx="11812588" cy="604838"/>
            </a:xfrm>
            <a:custGeom>
              <a:avLst/>
              <a:gdLst/>
              <a:ahLst/>
              <a:cxnLst/>
              <a:rect r="r" b="b" t="t" l="l"/>
              <a:pathLst>
                <a:path h="604838" w="11812588">
                  <a:moveTo>
                    <a:pt x="0" y="0"/>
                  </a:moveTo>
                  <a:lnTo>
                    <a:pt x="11812588" y="0"/>
                  </a:lnTo>
                  <a:lnTo>
                    <a:pt x="11812588" y="604838"/>
                  </a:lnTo>
                  <a:lnTo>
                    <a:pt x="0" y="604838"/>
                  </a:lnTo>
                  <a:close/>
                </a:path>
              </a:pathLst>
            </a:custGeom>
            <a:solidFill>
              <a:srgbClr val="000000">
                <a:alpha val="0"/>
              </a:srgbClr>
            </a:solidFill>
          </p:spPr>
        </p:sp>
        <p:sp>
          <p:nvSpPr>
            <p:cNvPr name="TextBox 17" id="17"/>
            <p:cNvSpPr txBox="true"/>
            <p:nvPr/>
          </p:nvSpPr>
          <p:spPr>
            <a:xfrm>
              <a:off x="0" y="-85725"/>
              <a:ext cx="11812588" cy="690563"/>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TensorFlow: ML framework</a:t>
              </a:r>
            </a:p>
          </p:txBody>
        </p:sp>
      </p:grpSp>
      <p:grpSp>
        <p:nvGrpSpPr>
          <p:cNvPr name="Group 18" id="18"/>
          <p:cNvGrpSpPr/>
          <p:nvPr/>
        </p:nvGrpSpPr>
        <p:grpSpPr>
          <a:xfrm rot="0">
            <a:off x="1001762" y="4382541"/>
            <a:ext cx="9426476" cy="812899"/>
            <a:chOff x="0" y="0"/>
            <a:chExt cx="12568635" cy="1083865"/>
          </a:xfrm>
        </p:grpSpPr>
        <p:sp>
          <p:nvSpPr>
            <p:cNvPr name="Freeform 19" id="19"/>
            <p:cNvSpPr/>
            <p:nvPr/>
          </p:nvSpPr>
          <p:spPr>
            <a:xfrm flipH="false" flipV="false" rot="0">
              <a:off x="0" y="0"/>
              <a:ext cx="12568682" cy="1083818"/>
            </a:xfrm>
            <a:custGeom>
              <a:avLst/>
              <a:gdLst/>
              <a:ahLst/>
              <a:cxnLst/>
              <a:rect r="r" b="b" t="t" l="l"/>
              <a:pathLst>
                <a:path h="1083818" w="12568682">
                  <a:moveTo>
                    <a:pt x="0" y="0"/>
                  </a:moveTo>
                  <a:lnTo>
                    <a:pt x="12568682" y="0"/>
                  </a:lnTo>
                  <a:lnTo>
                    <a:pt x="12568682" y="1083818"/>
                  </a:lnTo>
                  <a:lnTo>
                    <a:pt x="0" y="1083818"/>
                  </a:lnTo>
                  <a:close/>
                </a:path>
              </a:pathLst>
            </a:custGeom>
            <a:solidFill>
              <a:srgbClr val="000000">
                <a:alpha val="0"/>
              </a:srgbClr>
            </a:solidFill>
          </p:spPr>
        </p:sp>
      </p:grpSp>
      <p:grpSp>
        <p:nvGrpSpPr>
          <p:cNvPr name="Group 20" id="20"/>
          <p:cNvGrpSpPr/>
          <p:nvPr/>
        </p:nvGrpSpPr>
        <p:grpSpPr>
          <a:xfrm rot="0">
            <a:off x="1285280" y="4562177"/>
            <a:ext cx="8859441" cy="453629"/>
            <a:chOff x="0" y="0"/>
            <a:chExt cx="11812588" cy="604838"/>
          </a:xfrm>
        </p:grpSpPr>
        <p:sp>
          <p:nvSpPr>
            <p:cNvPr name="Freeform 21" id="21"/>
            <p:cNvSpPr/>
            <p:nvPr/>
          </p:nvSpPr>
          <p:spPr>
            <a:xfrm flipH="false" flipV="false" rot="0">
              <a:off x="0" y="0"/>
              <a:ext cx="11812588" cy="604838"/>
            </a:xfrm>
            <a:custGeom>
              <a:avLst/>
              <a:gdLst/>
              <a:ahLst/>
              <a:cxnLst/>
              <a:rect r="r" b="b" t="t" l="l"/>
              <a:pathLst>
                <a:path h="604838" w="11812588">
                  <a:moveTo>
                    <a:pt x="0" y="0"/>
                  </a:moveTo>
                  <a:lnTo>
                    <a:pt x="11812588" y="0"/>
                  </a:lnTo>
                  <a:lnTo>
                    <a:pt x="11812588" y="604838"/>
                  </a:lnTo>
                  <a:lnTo>
                    <a:pt x="0" y="604838"/>
                  </a:lnTo>
                  <a:close/>
                </a:path>
              </a:pathLst>
            </a:custGeom>
            <a:solidFill>
              <a:srgbClr val="000000">
                <a:alpha val="0"/>
              </a:srgbClr>
            </a:solidFill>
          </p:spPr>
        </p:sp>
        <p:sp>
          <p:nvSpPr>
            <p:cNvPr name="TextBox 22" id="22"/>
            <p:cNvSpPr txBox="true"/>
            <p:nvPr/>
          </p:nvSpPr>
          <p:spPr>
            <a:xfrm>
              <a:off x="0" y="-85725"/>
              <a:ext cx="11812588" cy="690563"/>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Key Takeaways: Tensors, Models</a:t>
              </a:r>
            </a:p>
          </p:txBody>
        </p:sp>
      </p:grpSp>
      <p:grpSp>
        <p:nvGrpSpPr>
          <p:cNvPr name="Group 23" id="23"/>
          <p:cNvGrpSpPr/>
          <p:nvPr/>
        </p:nvGrpSpPr>
        <p:grpSpPr>
          <a:xfrm rot="0">
            <a:off x="1001762" y="5195441"/>
            <a:ext cx="9426476" cy="812899"/>
            <a:chOff x="0" y="0"/>
            <a:chExt cx="12568635" cy="1083865"/>
          </a:xfrm>
        </p:grpSpPr>
        <p:sp>
          <p:nvSpPr>
            <p:cNvPr name="Freeform 24" id="24"/>
            <p:cNvSpPr/>
            <p:nvPr/>
          </p:nvSpPr>
          <p:spPr>
            <a:xfrm flipH="false" flipV="false" rot="0">
              <a:off x="0" y="0"/>
              <a:ext cx="12568682" cy="1083818"/>
            </a:xfrm>
            <a:custGeom>
              <a:avLst/>
              <a:gdLst/>
              <a:ahLst/>
              <a:cxnLst/>
              <a:rect r="r" b="b" t="t" l="l"/>
              <a:pathLst>
                <a:path h="1083818" w="12568682">
                  <a:moveTo>
                    <a:pt x="0" y="0"/>
                  </a:moveTo>
                  <a:lnTo>
                    <a:pt x="12568682" y="0"/>
                  </a:lnTo>
                  <a:lnTo>
                    <a:pt x="12568682" y="1083818"/>
                  </a:lnTo>
                  <a:lnTo>
                    <a:pt x="0" y="1083818"/>
                  </a:lnTo>
                  <a:close/>
                </a:path>
              </a:pathLst>
            </a:custGeom>
            <a:solidFill>
              <a:srgbClr val="FFFFFF">
                <a:alpha val="0"/>
              </a:srgbClr>
            </a:solidFill>
          </p:spPr>
        </p:sp>
      </p:grpSp>
      <p:grpSp>
        <p:nvGrpSpPr>
          <p:cNvPr name="Group 25" id="25"/>
          <p:cNvGrpSpPr/>
          <p:nvPr/>
        </p:nvGrpSpPr>
        <p:grpSpPr>
          <a:xfrm rot="0">
            <a:off x="1285280" y="5375076"/>
            <a:ext cx="8859441" cy="453629"/>
            <a:chOff x="0" y="0"/>
            <a:chExt cx="11812588" cy="604838"/>
          </a:xfrm>
        </p:grpSpPr>
        <p:sp>
          <p:nvSpPr>
            <p:cNvPr name="Freeform 26" id="26"/>
            <p:cNvSpPr/>
            <p:nvPr/>
          </p:nvSpPr>
          <p:spPr>
            <a:xfrm flipH="false" flipV="false" rot="0">
              <a:off x="0" y="0"/>
              <a:ext cx="11812588" cy="604838"/>
            </a:xfrm>
            <a:custGeom>
              <a:avLst/>
              <a:gdLst/>
              <a:ahLst/>
              <a:cxnLst/>
              <a:rect r="r" b="b" t="t" l="l"/>
              <a:pathLst>
                <a:path h="604838" w="11812588">
                  <a:moveTo>
                    <a:pt x="0" y="0"/>
                  </a:moveTo>
                  <a:lnTo>
                    <a:pt x="11812588" y="0"/>
                  </a:lnTo>
                  <a:lnTo>
                    <a:pt x="11812588" y="604838"/>
                  </a:lnTo>
                  <a:lnTo>
                    <a:pt x="0" y="604838"/>
                  </a:lnTo>
                  <a:close/>
                </a:path>
              </a:pathLst>
            </a:custGeom>
            <a:solidFill>
              <a:srgbClr val="000000">
                <a:alpha val="0"/>
              </a:srgbClr>
            </a:solidFill>
          </p:spPr>
        </p:sp>
        <p:sp>
          <p:nvSpPr>
            <p:cNvPr name="TextBox 27" id="27"/>
            <p:cNvSpPr txBox="true"/>
            <p:nvPr/>
          </p:nvSpPr>
          <p:spPr>
            <a:xfrm>
              <a:off x="0" y="-85725"/>
              <a:ext cx="11812588" cy="690563"/>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Resources: Documentation, tutorials</a:t>
              </a:r>
            </a:p>
          </p:txBody>
        </p:sp>
      </p:grpSp>
      <p:grpSp>
        <p:nvGrpSpPr>
          <p:cNvPr name="Group 28" id="28"/>
          <p:cNvGrpSpPr/>
          <p:nvPr/>
        </p:nvGrpSpPr>
        <p:grpSpPr>
          <a:xfrm rot="0">
            <a:off x="992238" y="6336804"/>
            <a:ext cx="9445526" cy="1360885"/>
            <a:chOff x="0" y="0"/>
            <a:chExt cx="12594035" cy="1814513"/>
          </a:xfrm>
        </p:grpSpPr>
        <p:sp>
          <p:nvSpPr>
            <p:cNvPr name="Freeform 29" id="29"/>
            <p:cNvSpPr/>
            <p:nvPr/>
          </p:nvSpPr>
          <p:spPr>
            <a:xfrm flipH="false" flipV="false" rot="0">
              <a:off x="0" y="0"/>
              <a:ext cx="12594035" cy="1814513"/>
            </a:xfrm>
            <a:custGeom>
              <a:avLst/>
              <a:gdLst/>
              <a:ahLst/>
              <a:cxnLst/>
              <a:rect r="r" b="b" t="t" l="l"/>
              <a:pathLst>
                <a:path h="1814513" w="12594035">
                  <a:moveTo>
                    <a:pt x="0" y="0"/>
                  </a:moveTo>
                  <a:lnTo>
                    <a:pt x="12594035" y="0"/>
                  </a:lnTo>
                  <a:lnTo>
                    <a:pt x="12594035" y="1814513"/>
                  </a:lnTo>
                  <a:lnTo>
                    <a:pt x="0" y="1814513"/>
                  </a:lnTo>
                  <a:close/>
                </a:path>
              </a:pathLst>
            </a:custGeom>
            <a:solidFill>
              <a:srgbClr val="000000">
                <a:alpha val="0"/>
              </a:srgbClr>
            </a:solidFill>
          </p:spPr>
        </p:sp>
        <p:sp>
          <p:nvSpPr>
            <p:cNvPr name="TextBox 30" id="30"/>
            <p:cNvSpPr txBox="true"/>
            <p:nvPr/>
          </p:nvSpPr>
          <p:spPr>
            <a:xfrm>
              <a:off x="0" y="-85725"/>
              <a:ext cx="12594035" cy="1900238"/>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TensorFlow is a powerful framework for ML. Key concepts include tensors, models, and training. Explore TensorFlow documentation. We hope you enjoy and lear</a:t>
              </a:r>
            </a:p>
          </p:txBody>
        </p:sp>
      </p:grpSp>
      <p:grpSp>
        <p:nvGrpSpPr>
          <p:cNvPr name="Group 31" id="31"/>
          <p:cNvGrpSpPr/>
          <p:nvPr/>
        </p:nvGrpSpPr>
        <p:grpSpPr>
          <a:xfrm rot="0">
            <a:off x="992238" y="8016627"/>
            <a:ext cx="9445526" cy="907256"/>
            <a:chOff x="0" y="0"/>
            <a:chExt cx="12594035" cy="1209675"/>
          </a:xfrm>
        </p:grpSpPr>
        <p:sp>
          <p:nvSpPr>
            <p:cNvPr name="Freeform 32" id="32"/>
            <p:cNvSpPr/>
            <p:nvPr/>
          </p:nvSpPr>
          <p:spPr>
            <a:xfrm flipH="false" flipV="false" rot="0">
              <a:off x="0" y="0"/>
              <a:ext cx="12594035" cy="1209675"/>
            </a:xfrm>
            <a:custGeom>
              <a:avLst/>
              <a:gdLst/>
              <a:ahLst/>
              <a:cxnLst/>
              <a:rect r="r" b="b" t="t" l="l"/>
              <a:pathLst>
                <a:path h="1209675" w="12594035">
                  <a:moveTo>
                    <a:pt x="0" y="0"/>
                  </a:moveTo>
                  <a:lnTo>
                    <a:pt x="12594035" y="0"/>
                  </a:lnTo>
                  <a:lnTo>
                    <a:pt x="12594035" y="1209675"/>
                  </a:lnTo>
                  <a:lnTo>
                    <a:pt x="0" y="1209675"/>
                  </a:lnTo>
                  <a:close/>
                </a:path>
              </a:pathLst>
            </a:custGeom>
            <a:solidFill>
              <a:srgbClr val="000000">
                <a:alpha val="0"/>
              </a:srgbClr>
            </a:solidFill>
          </p:spPr>
        </p:sp>
        <p:sp>
          <p:nvSpPr>
            <p:cNvPr name="TextBox 33" id="33"/>
            <p:cNvSpPr txBox="true"/>
            <p:nvPr/>
          </p:nvSpPr>
          <p:spPr>
            <a:xfrm>
              <a:off x="0" y="-85725"/>
              <a:ext cx="12594035" cy="1295400"/>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A comprehensive overview of using TensorFlow for machine learning in Python.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grpSp>
        <p:nvGrpSpPr>
          <p:cNvPr name="Group 6" id="6"/>
          <p:cNvGrpSpPr/>
          <p:nvPr/>
        </p:nvGrpSpPr>
        <p:grpSpPr>
          <a:xfrm rot="0">
            <a:off x="929431" y="730300"/>
            <a:ext cx="8443169" cy="829866"/>
            <a:chOff x="0" y="0"/>
            <a:chExt cx="11257558" cy="1106488"/>
          </a:xfrm>
        </p:grpSpPr>
        <p:sp>
          <p:nvSpPr>
            <p:cNvPr name="Freeform 7" id="7"/>
            <p:cNvSpPr/>
            <p:nvPr/>
          </p:nvSpPr>
          <p:spPr>
            <a:xfrm flipH="false" flipV="false" rot="0">
              <a:off x="0" y="0"/>
              <a:ext cx="11257559" cy="1106488"/>
            </a:xfrm>
            <a:custGeom>
              <a:avLst/>
              <a:gdLst/>
              <a:ahLst/>
              <a:cxnLst/>
              <a:rect r="r" b="b" t="t" l="l"/>
              <a:pathLst>
                <a:path h="1106488" w="11257559">
                  <a:moveTo>
                    <a:pt x="0" y="0"/>
                  </a:moveTo>
                  <a:lnTo>
                    <a:pt x="11257559" y="0"/>
                  </a:lnTo>
                  <a:lnTo>
                    <a:pt x="11257559" y="1106488"/>
                  </a:lnTo>
                  <a:lnTo>
                    <a:pt x="0" y="1106488"/>
                  </a:lnTo>
                  <a:close/>
                </a:path>
              </a:pathLst>
            </a:custGeom>
            <a:solidFill>
              <a:srgbClr val="000000">
                <a:alpha val="0"/>
              </a:srgbClr>
            </a:solidFill>
          </p:spPr>
        </p:sp>
        <p:sp>
          <p:nvSpPr>
            <p:cNvPr name="TextBox 8" id="8"/>
            <p:cNvSpPr txBox="true"/>
            <p:nvPr/>
          </p:nvSpPr>
          <p:spPr>
            <a:xfrm>
              <a:off x="0" y="-28575"/>
              <a:ext cx="11257558" cy="1135063"/>
            </a:xfrm>
            <a:prstGeom prst="rect">
              <a:avLst/>
            </a:prstGeom>
          </p:spPr>
          <p:txBody>
            <a:bodyPr anchor="t" rtlCol="false" tIns="0" lIns="0" bIns="0" rIns="0"/>
            <a:lstStyle/>
            <a:p>
              <a:pPr algn="l">
                <a:lnSpc>
                  <a:spcPts val="6500"/>
                </a:lnSpc>
              </a:pPr>
              <a:r>
                <a:rPr lang="en-US" sz="5187" spc="-156">
                  <a:solidFill>
                    <a:srgbClr val="2C3F42"/>
                  </a:solidFill>
                  <a:latin typeface="Bitter"/>
                  <a:ea typeface="Bitter"/>
                  <a:cs typeface="Bitter"/>
                  <a:sym typeface="Bitter"/>
                </a:rPr>
                <a:t>Benefits of Using TensorFlow</a:t>
              </a:r>
            </a:p>
          </p:txBody>
        </p:sp>
      </p:grpSp>
      <p:sp>
        <p:nvSpPr>
          <p:cNvPr name="Freeform 9" id="9" descr="preencoded.png"/>
          <p:cNvSpPr/>
          <p:nvPr/>
        </p:nvSpPr>
        <p:spPr>
          <a:xfrm flipH="false" flipV="false" rot="0">
            <a:off x="4020145" y="2091184"/>
            <a:ext cx="2032993" cy="1529954"/>
          </a:xfrm>
          <a:custGeom>
            <a:avLst/>
            <a:gdLst/>
            <a:ahLst/>
            <a:cxnLst/>
            <a:rect r="r" b="b" t="t" l="l"/>
            <a:pathLst>
              <a:path h="1529954" w="2032993">
                <a:moveTo>
                  <a:pt x="0" y="0"/>
                </a:moveTo>
                <a:lnTo>
                  <a:pt x="2032993" y="0"/>
                </a:lnTo>
                <a:lnTo>
                  <a:pt x="2032993" y="1529954"/>
                </a:lnTo>
                <a:lnTo>
                  <a:pt x="0" y="1529954"/>
                </a:lnTo>
                <a:lnTo>
                  <a:pt x="0" y="0"/>
                </a:lnTo>
                <a:close/>
              </a:path>
            </a:pathLst>
          </a:custGeom>
          <a:blipFill>
            <a:blip r:embed="rId3"/>
            <a:stretch>
              <a:fillRect l="0" t="-219" r="0" b="-219"/>
            </a:stretch>
          </a:blipFill>
        </p:spPr>
      </p:sp>
      <p:grpSp>
        <p:nvGrpSpPr>
          <p:cNvPr name="Group 10" id="10"/>
          <p:cNvGrpSpPr/>
          <p:nvPr/>
        </p:nvGrpSpPr>
        <p:grpSpPr>
          <a:xfrm rot="0">
            <a:off x="4849862" y="2812405"/>
            <a:ext cx="373410" cy="466725"/>
            <a:chOff x="0" y="0"/>
            <a:chExt cx="497880" cy="622300"/>
          </a:xfrm>
        </p:grpSpPr>
        <p:sp>
          <p:nvSpPr>
            <p:cNvPr name="Freeform 11" id="11"/>
            <p:cNvSpPr/>
            <p:nvPr/>
          </p:nvSpPr>
          <p:spPr>
            <a:xfrm flipH="false" flipV="false" rot="0">
              <a:off x="0" y="0"/>
              <a:ext cx="497880" cy="622300"/>
            </a:xfrm>
            <a:custGeom>
              <a:avLst/>
              <a:gdLst/>
              <a:ahLst/>
              <a:cxnLst/>
              <a:rect r="r" b="b" t="t" l="l"/>
              <a:pathLst>
                <a:path h="622300" w="497880">
                  <a:moveTo>
                    <a:pt x="0" y="0"/>
                  </a:moveTo>
                  <a:lnTo>
                    <a:pt x="497880" y="0"/>
                  </a:lnTo>
                  <a:lnTo>
                    <a:pt x="497880" y="622300"/>
                  </a:lnTo>
                  <a:lnTo>
                    <a:pt x="0" y="622300"/>
                  </a:lnTo>
                  <a:close/>
                </a:path>
              </a:pathLst>
            </a:custGeom>
            <a:solidFill>
              <a:srgbClr val="000000">
                <a:alpha val="0"/>
              </a:srgbClr>
            </a:solidFill>
          </p:spPr>
        </p:sp>
        <p:sp>
          <p:nvSpPr>
            <p:cNvPr name="TextBox 12" id="12"/>
            <p:cNvSpPr txBox="true"/>
            <p:nvPr/>
          </p:nvSpPr>
          <p:spPr>
            <a:xfrm>
              <a:off x="0" y="-104775"/>
              <a:ext cx="497880" cy="727075"/>
            </a:xfrm>
            <a:prstGeom prst="rect">
              <a:avLst/>
            </a:prstGeom>
          </p:spPr>
          <p:txBody>
            <a:bodyPr anchor="t" rtlCol="false" tIns="0" lIns="0" bIns="0" rIns="0"/>
            <a:lstStyle/>
            <a:p>
              <a:pPr algn="ctr">
                <a:lnSpc>
                  <a:spcPts val="4687"/>
                </a:lnSpc>
              </a:pPr>
              <a:r>
                <a:rPr lang="en-US" sz="2937" spc="-78">
                  <a:solidFill>
                    <a:srgbClr val="2B2E3C"/>
                  </a:solidFill>
                  <a:latin typeface="Bitter"/>
                  <a:ea typeface="Bitter"/>
                  <a:cs typeface="Bitter"/>
                  <a:sym typeface="Bitter"/>
                </a:rPr>
                <a:t>1</a:t>
              </a:r>
            </a:p>
          </p:txBody>
        </p:sp>
      </p:grpSp>
      <p:grpSp>
        <p:nvGrpSpPr>
          <p:cNvPr name="Group 13" id="13"/>
          <p:cNvGrpSpPr/>
          <p:nvPr/>
        </p:nvGrpSpPr>
        <p:grpSpPr>
          <a:xfrm rot="0">
            <a:off x="6318647" y="2356694"/>
            <a:ext cx="2457747" cy="414933"/>
            <a:chOff x="0" y="0"/>
            <a:chExt cx="3276997" cy="553243"/>
          </a:xfrm>
        </p:grpSpPr>
        <p:sp>
          <p:nvSpPr>
            <p:cNvPr name="Freeform 14" id="14"/>
            <p:cNvSpPr/>
            <p:nvPr/>
          </p:nvSpPr>
          <p:spPr>
            <a:xfrm flipH="false" flipV="false" rot="0">
              <a:off x="0" y="0"/>
              <a:ext cx="3276997" cy="553243"/>
            </a:xfrm>
            <a:custGeom>
              <a:avLst/>
              <a:gdLst/>
              <a:ahLst/>
              <a:cxnLst/>
              <a:rect r="r" b="b" t="t" l="l"/>
              <a:pathLst>
                <a:path h="553243" w="3276997">
                  <a:moveTo>
                    <a:pt x="0" y="0"/>
                  </a:moveTo>
                  <a:lnTo>
                    <a:pt x="3276997" y="0"/>
                  </a:lnTo>
                  <a:lnTo>
                    <a:pt x="3276997" y="553243"/>
                  </a:lnTo>
                  <a:lnTo>
                    <a:pt x="0" y="553243"/>
                  </a:lnTo>
                  <a:close/>
                </a:path>
              </a:pathLst>
            </a:custGeom>
            <a:solidFill>
              <a:srgbClr val="000000">
                <a:alpha val="0"/>
              </a:srgbClr>
            </a:solidFill>
          </p:spPr>
        </p:sp>
        <p:sp>
          <p:nvSpPr>
            <p:cNvPr name="TextBox 15" id="15"/>
            <p:cNvSpPr txBox="true"/>
            <p:nvPr/>
          </p:nvSpPr>
          <p:spPr>
            <a:xfrm>
              <a:off x="0" y="-28575"/>
              <a:ext cx="3276997" cy="581818"/>
            </a:xfrm>
            <a:prstGeom prst="rect">
              <a:avLst/>
            </a:prstGeom>
          </p:spPr>
          <p:txBody>
            <a:bodyPr anchor="t" rtlCol="false" tIns="0" lIns="0" bIns="0" rIns="0"/>
            <a:lstStyle/>
            <a:p>
              <a:pPr algn="l">
                <a:lnSpc>
                  <a:spcPts val="3250"/>
                </a:lnSpc>
              </a:pPr>
              <a:r>
                <a:rPr lang="en-US" sz="2562" spc="-78">
                  <a:solidFill>
                    <a:srgbClr val="2B2E3C"/>
                  </a:solidFill>
                  <a:latin typeface="Bitter"/>
                  <a:ea typeface="Bitter"/>
                  <a:cs typeface="Bitter"/>
                  <a:sym typeface="Bitter"/>
                </a:rPr>
                <a:t>Scalability</a:t>
              </a:r>
            </a:p>
          </p:txBody>
        </p:sp>
      </p:grpSp>
      <p:grpSp>
        <p:nvGrpSpPr>
          <p:cNvPr name="Group 16" id="16"/>
          <p:cNvGrpSpPr/>
          <p:nvPr/>
        </p:nvGrpSpPr>
        <p:grpSpPr>
          <a:xfrm rot="0">
            <a:off x="6318647" y="2930872"/>
            <a:ext cx="2457747" cy="424755"/>
            <a:chOff x="0" y="0"/>
            <a:chExt cx="3276997" cy="566340"/>
          </a:xfrm>
        </p:grpSpPr>
        <p:sp>
          <p:nvSpPr>
            <p:cNvPr name="Freeform 17" id="17"/>
            <p:cNvSpPr/>
            <p:nvPr/>
          </p:nvSpPr>
          <p:spPr>
            <a:xfrm flipH="false" flipV="false" rot="0">
              <a:off x="0" y="0"/>
              <a:ext cx="3276997" cy="566340"/>
            </a:xfrm>
            <a:custGeom>
              <a:avLst/>
              <a:gdLst/>
              <a:ahLst/>
              <a:cxnLst/>
              <a:rect r="r" b="b" t="t" l="l"/>
              <a:pathLst>
                <a:path h="566340" w="3276997">
                  <a:moveTo>
                    <a:pt x="0" y="0"/>
                  </a:moveTo>
                  <a:lnTo>
                    <a:pt x="3276997" y="0"/>
                  </a:lnTo>
                  <a:lnTo>
                    <a:pt x="3276997" y="566340"/>
                  </a:lnTo>
                  <a:lnTo>
                    <a:pt x="0" y="566340"/>
                  </a:lnTo>
                  <a:close/>
                </a:path>
              </a:pathLst>
            </a:custGeom>
            <a:solidFill>
              <a:srgbClr val="000000">
                <a:alpha val="0"/>
              </a:srgbClr>
            </a:solidFill>
          </p:spPr>
        </p:sp>
        <p:sp>
          <p:nvSpPr>
            <p:cNvPr name="TextBox 18" id="18"/>
            <p:cNvSpPr txBox="true"/>
            <p:nvPr/>
          </p:nvSpPr>
          <p:spPr>
            <a:xfrm>
              <a:off x="0" y="-76200"/>
              <a:ext cx="3276997" cy="642540"/>
            </a:xfrm>
            <a:prstGeom prst="rect">
              <a:avLst/>
            </a:prstGeom>
          </p:spPr>
          <p:txBody>
            <a:bodyPr anchor="t" rtlCol="false" tIns="0" lIns="0" bIns="0" rIns="0"/>
            <a:lstStyle/>
            <a:p>
              <a:pPr algn="l">
                <a:lnSpc>
                  <a:spcPts val="3312"/>
                </a:lnSpc>
              </a:pPr>
              <a:r>
                <a:rPr lang="en-US" sz="2062" spc="-41">
                  <a:solidFill>
                    <a:srgbClr val="2B2E3C"/>
                  </a:solidFill>
                  <a:latin typeface="Open Sans"/>
                  <a:ea typeface="Open Sans"/>
                  <a:cs typeface="Open Sans"/>
                  <a:sym typeface="Open Sans"/>
                </a:rPr>
                <a:t>Train on GPUs/TPUs.</a:t>
              </a:r>
            </a:p>
          </p:txBody>
        </p:sp>
      </p:grpSp>
      <p:grpSp>
        <p:nvGrpSpPr>
          <p:cNvPr name="Group 19" id="19"/>
          <p:cNvGrpSpPr/>
          <p:nvPr/>
        </p:nvGrpSpPr>
        <p:grpSpPr>
          <a:xfrm rot="0">
            <a:off x="6119515" y="3642420"/>
            <a:ext cx="11172676" cy="14288"/>
            <a:chOff x="0" y="0"/>
            <a:chExt cx="14896902" cy="19050"/>
          </a:xfrm>
        </p:grpSpPr>
        <p:sp>
          <p:nvSpPr>
            <p:cNvPr name="Freeform 20" id="20"/>
            <p:cNvSpPr/>
            <p:nvPr/>
          </p:nvSpPr>
          <p:spPr>
            <a:xfrm flipH="false" flipV="false" rot="0">
              <a:off x="0" y="0"/>
              <a:ext cx="14896846" cy="19050"/>
            </a:xfrm>
            <a:custGeom>
              <a:avLst/>
              <a:gdLst/>
              <a:ahLst/>
              <a:cxnLst/>
              <a:rect r="r" b="b" t="t" l="l"/>
              <a:pathLst>
                <a:path h="19050" w="14896846">
                  <a:moveTo>
                    <a:pt x="0" y="9525"/>
                  </a:moveTo>
                  <a:cubicBezTo>
                    <a:pt x="0" y="4318"/>
                    <a:pt x="4318" y="0"/>
                    <a:pt x="9525" y="0"/>
                  </a:cubicBezTo>
                  <a:lnTo>
                    <a:pt x="14887321" y="0"/>
                  </a:lnTo>
                  <a:cubicBezTo>
                    <a:pt x="14892528" y="0"/>
                    <a:pt x="14896846" y="4318"/>
                    <a:pt x="14896846" y="9525"/>
                  </a:cubicBezTo>
                  <a:cubicBezTo>
                    <a:pt x="14896846" y="14732"/>
                    <a:pt x="14892528" y="19050"/>
                    <a:pt x="14887321" y="19050"/>
                  </a:cubicBezTo>
                  <a:lnTo>
                    <a:pt x="9525" y="19050"/>
                  </a:lnTo>
                  <a:cubicBezTo>
                    <a:pt x="4318" y="19050"/>
                    <a:pt x="0" y="14732"/>
                    <a:pt x="0" y="9525"/>
                  </a:cubicBezTo>
                  <a:close/>
                </a:path>
              </a:pathLst>
            </a:custGeom>
            <a:solidFill>
              <a:srgbClr val="E2C8B5"/>
            </a:solidFill>
          </p:spPr>
        </p:sp>
      </p:grpSp>
      <p:sp>
        <p:nvSpPr>
          <p:cNvPr name="Freeform 21" id="21" descr="preencoded.png"/>
          <p:cNvSpPr/>
          <p:nvPr/>
        </p:nvSpPr>
        <p:spPr>
          <a:xfrm flipH="false" flipV="false" rot="0">
            <a:off x="3003500" y="3687515"/>
            <a:ext cx="4066134" cy="1529954"/>
          </a:xfrm>
          <a:custGeom>
            <a:avLst/>
            <a:gdLst/>
            <a:ahLst/>
            <a:cxnLst/>
            <a:rect r="r" b="b" t="t" l="l"/>
            <a:pathLst>
              <a:path h="1529954" w="4066134">
                <a:moveTo>
                  <a:pt x="0" y="0"/>
                </a:moveTo>
                <a:lnTo>
                  <a:pt x="4066134" y="0"/>
                </a:lnTo>
                <a:lnTo>
                  <a:pt x="4066134" y="1529954"/>
                </a:lnTo>
                <a:lnTo>
                  <a:pt x="0" y="1529954"/>
                </a:lnTo>
                <a:lnTo>
                  <a:pt x="0" y="0"/>
                </a:lnTo>
                <a:close/>
              </a:path>
            </a:pathLst>
          </a:custGeom>
          <a:blipFill>
            <a:blip r:embed="rId4"/>
            <a:stretch>
              <a:fillRect l="0" t="-103" r="0" b="-103"/>
            </a:stretch>
          </a:blipFill>
        </p:spPr>
      </p:sp>
      <p:grpSp>
        <p:nvGrpSpPr>
          <p:cNvPr name="Group 22" id="22"/>
          <p:cNvGrpSpPr/>
          <p:nvPr/>
        </p:nvGrpSpPr>
        <p:grpSpPr>
          <a:xfrm rot="0">
            <a:off x="4849862" y="4219129"/>
            <a:ext cx="373410" cy="466725"/>
            <a:chOff x="0" y="0"/>
            <a:chExt cx="497880" cy="622300"/>
          </a:xfrm>
        </p:grpSpPr>
        <p:sp>
          <p:nvSpPr>
            <p:cNvPr name="Freeform 23" id="23"/>
            <p:cNvSpPr/>
            <p:nvPr/>
          </p:nvSpPr>
          <p:spPr>
            <a:xfrm flipH="false" flipV="false" rot="0">
              <a:off x="0" y="0"/>
              <a:ext cx="497880" cy="622300"/>
            </a:xfrm>
            <a:custGeom>
              <a:avLst/>
              <a:gdLst/>
              <a:ahLst/>
              <a:cxnLst/>
              <a:rect r="r" b="b" t="t" l="l"/>
              <a:pathLst>
                <a:path h="622300" w="497880">
                  <a:moveTo>
                    <a:pt x="0" y="0"/>
                  </a:moveTo>
                  <a:lnTo>
                    <a:pt x="497880" y="0"/>
                  </a:lnTo>
                  <a:lnTo>
                    <a:pt x="497880" y="622300"/>
                  </a:lnTo>
                  <a:lnTo>
                    <a:pt x="0" y="622300"/>
                  </a:lnTo>
                  <a:close/>
                </a:path>
              </a:pathLst>
            </a:custGeom>
            <a:solidFill>
              <a:srgbClr val="000000">
                <a:alpha val="0"/>
              </a:srgbClr>
            </a:solidFill>
          </p:spPr>
        </p:sp>
        <p:sp>
          <p:nvSpPr>
            <p:cNvPr name="TextBox 24" id="24"/>
            <p:cNvSpPr txBox="true"/>
            <p:nvPr/>
          </p:nvSpPr>
          <p:spPr>
            <a:xfrm>
              <a:off x="0" y="-104775"/>
              <a:ext cx="497880" cy="727075"/>
            </a:xfrm>
            <a:prstGeom prst="rect">
              <a:avLst/>
            </a:prstGeom>
          </p:spPr>
          <p:txBody>
            <a:bodyPr anchor="t" rtlCol="false" tIns="0" lIns="0" bIns="0" rIns="0"/>
            <a:lstStyle/>
            <a:p>
              <a:pPr algn="ctr">
                <a:lnSpc>
                  <a:spcPts val="4687"/>
                </a:lnSpc>
              </a:pPr>
              <a:r>
                <a:rPr lang="en-US" sz="2937" spc="-78">
                  <a:solidFill>
                    <a:srgbClr val="2B2E3C"/>
                  </a:solidFill>
                  <a:latin typeface="Bitter"/>
                  <a:ea typeface="Bitter"/>
                  <a:cs typeface="Bitter"/>
                  <a:sym typeface="Bitter"/>
                </a:rPr>
                <a:t>2</a:t>
              </a:r>
            </a:p>
          </p:txBody>
        </p:sp>
      </p:grpSp>
      <p:grpSp>
        <p:nvGrpSpPr>
          <p:cNvPr name="Group 25" id="25"/>
          <p:cNvGrpSpPr/>
          <p:nvPr/>
        </p:nvGrpSpPr>
        <p:grpSpPr>
          <a:xfrm rot="0">
            <a:off x="7335142" y="3953024"/>
            <a:ext cx="2158901" cy="414933"/>
            <a:chOff x="0" y="0"/>
            <a:chExt cx="2878535" cy="553243"/>
          </a:xfrm>
        </p:grpSpPr>
        <p:sp>
          <p:nvSpPr>
            <p:cNvPr name="Freeform 26" id="26"/>
            <p:cNvSpPr/>
            <p:nvPr/>
          </p:nvSpPr>
          <p:spPr>
            <a:xfrm flipH="false" flipV="false" rot="0">
              <a:off x="0" y="0"/>
              <a:ext cx="2878535" cy="553243"/>
            </a:xfrm>
            <a:custGeom>
              <a:avLst/>
              <a:gdLst/>
              <a:ahLst/>
              <a:cxnLst/>
              <a:rect r="r" b="b" t="t" l="l"/>
              <a:pathLst>
                <a:path h="553243" w="2878535">
                  <a:moveTo>
                    <a:pt x="0" y="0"/>
                  </a:moveTo>
                  <a:lnTo>
                    <a:pt x="2878535" y="0"/>
                  </a:lnTo>
                  <a:lnTo>
                    <a:pt x="2878535" y="553243"/>
                  </a:lnTo>
                  <a:lnTo>
                    <a:pt x="0" y="553243"/>
                  </a:lnTo>
                  <a:close/>
                </a:path>
              </a:pathLst>
            </a:custGeom>
            <a:solidFill>
              <a:srgbClr val="000000">
                <a:alpha val="0"/>
              </a:srgbClr>
            </a:solidFill>
          </p:spPr>
        </p:sp>
        <p:sp>
          <p:nvSpPr>
            <p:cNvPr name="TextBox 27" id="27"/>
            <p:cNvSpPr txBox="true"/>
            <p:nvPr/>
          </p:nvSpPr>
          <p:spPr>
            <a:xfrm>
              <a:off x="0" y="-28575"/>
              <a:ext cx="2878535" cy="581818"/>
            </a:xfrm>
            <a:prstGeom prst="rect">
              <a:avLst/>
            </a:prstGeom>
          </p:spPr>
          <p:txBody>
            <a:bodyPr anchor="t" rtlCol="false" tIns="0" lIns="0" bIns="0" rIns="0"/>
            <a:lstStyle/>
            <a:p>
              <a:pPr algn="l">
                <a:lnSpc>
                  <a:spcPts val="3250"/>
                </a:lnSpc>
              </a:pPr>
              <a:r>
                <a:rPr lang="en-US" sz="2562" spc="-78">
                  <a:solidFill>
                    <a:srgbClr val="2B2E3C"/>
                  </a:solidFill>
                  <a:latin typeface="Bitter"/>
                  <a:ea typeface="Bitter"/>
                  <a:cs typeface="Bitter"/>
                  <a:sym typeface="Bitter"/>
                </a:rPr>
                <a:t>Flexibility</a:t>
              </a:r>
            </a:p>
          </p:txBody>
        </p:sp>
      </p:grpSp>
      <p:grpSp>
        <p:nvGrpSpPr>
          <p:cNvPr name="Group 28" id="28"/>
          <p:cNvGrpSpPr/>
          <p:nvPr/>
        </p:nvGrpSpPr>
        <p:grpSpPr>
          <a:xfrm rot="0">
            <a:off x="7335142" y="4527202"/>
            <a:ext cx="2158901" cy="424755"/>
            <a:chOff x="0" y="0"/>
            <a:chExt cx="2878535" cy="566340"/>
          </a:xfrm>
        </p:grpSpPr>
        <p:sp>
          <p:nvSpPr>
            <p:cNvPr name="Freeform 29" id="29"/>
            <p:cNvSpPr/>
            <p:nvPr/>
          </p:nvSpPr>
          <p:spPr>
            <a:xfrm flipH="false" flipV="false" rot="0">
              <a:off x="0" y="0"/>
              <a:ext cx="2878535" cy="566340"/>
            </a:xfrm>
            <a:custGeom>
              <a:avLst/>
              <a:gdLst/>
              <a:ahLst/>
              <a:cxnLst/>
              <a:rect r="r" b="b" t="t" l="l"/>
              <a:pathLst>
                <a:path h="566340" w="2878535">
                  <a:moveTo>
                    <a:pt x="0" y="0"/>
                  </a:moveTo>
                  <a:lnTo>
                    <a:pt x="2878535" y="0"/>
                  </a:lnTo>
                  <a:lnTo>
                    <a:pt x="2878535" y="566340"/>
                  </a:lnTo>
                  <a:lnTo>
                    <a:pt x="0" y="566340"/>
                  </a:lnTo>
                  <a:close/>
                </a:path>
              </a:pathLst>
            </a:custGeom>
            <a:solidFill>
              <a:srgbClr val="000000">
                <a:alpha val="0"/>
              </a:srgbClr>
            </a:solidFill>
          </p:spPr>
        </p:sp>
        <p:sp>
          <p:nvSpPr>
            <p:cNvPr name="TextBox 30" id="30"/>
            <p:cNvSpPr txBox="true"/>
            <p:nvPr/>
          </p:nvSpPr>
          <p:spPr>
            <a:xfrm>
              <a:off x="0" y="-76200"/>
              <a:ext cx="2878535" cy="642540"/>
            </a:xfrm>
            <a:prstGeom prst="rect">
              <a:avLst/>
            </a:prstGeom>
          </p:spPr>
          <p:txBody>
            <a:bodyPr anchor="t" rtlCol="false" tIns="0" lIns="0" bIns="0" rIns="0"/>
            <a:lstStyle/>
            <a:p>
              <a:pPr algn="l">
                <a:lnSpc>
                  <a:spcPts val="3312"/>
                </a:lnSpc>
              </a:pPr>
              <a:r>
                <a:rPr lang="en-US" sz="2062" spc="-41">
                  <a:solidFill>
                    <a:srgbClr val="2B2E3C"/>
                  </a:solidFill>
                  <a:latin typeface="Open Sans"/>
                  <a:ea typeface="Open Sans"/>
                  <a:cs typeface="Open Sans"/>
                  <a:sym typeface="Open Sans"/>
                </a:rPr>
                <a:t>Wide applications.</a:t>
              </a:r>
            </a:p>
          </p:txBody>
        </p:sp>
      </p:grpSp>
      <p:grpSp>
        <p:nvGrpSpPr>
          <p:cNvPr name="Group 31" id="31"/>
          <p:cNvGrpSpPr/>
          <p:nvPr/>
        </p:nvGrpSpPr>
        <p:grpSpPr>
          <a:xfrm rot="0">
            <a:off x="7136011" y="5238750"/>
            <a:ext cx="10156180" cy="14288"/>
            <a:chOff x="0" y="0"/>
            <a:chExt cx="13541573" cy="19050"/>
          </a:xfrm>
        </p:grpSpPr>
        <p:sp>
          <p:nvSpPr>
            <p:cNvPr name="Freeform 32" id="32"/>
            <p:cNvSpPr/>
            <p:nvPr/>
          </p:nvSpPr>
          <p:spPr>
            <a:xfrm flipH="false" flipV="false" rot="0">
              <a:off x="0" y="0"/>
              <a:ext cx="13541629" cy="19050"/>
            </a:xfrm>
            <a:custGeom>
              <a:avLst/>
              <a:gdLst/>
              <a:ahLst/>
              <a:cxnLst/>
              <a:rect r="r" b="b" t="t" l="l"/>
              <a:pathLst>
                <a:path h="19050" w="13541629">
                  <a:moveTo>
                    <a:pt x="0" y="9525"/>
                  </a:moveTo>
                  <a:cubicBezTo>
                    <a:pt x="0" y="4318"/>
                    <a:pt x="4318" y="0"/>
                    <a:pt x="9525" y="0"/>
                  </a:cubicBezTo>
                  <a:lnTo>
                    <a:pt x="13532104" y="0"/>
                  </a:lnTo>
                  <a:cubicBezTo>
                    <a:pt x="13537312" y="0"/>
                    <a:pt x="13541629" y="4318"/>
                    <a:pt x="13541629" y="9525"/>
                  </a:cubicBezTo>
                  <a:cubicBezTo>
                    <a:pt x="13541629" y="14732"/>
                    <a:pt x="13537312" y="19050"/>
                    <a:pt x="13532104" y="19050"/>
                  </a:cubicBezTo>
                  <a:lnTo>
                    <a:pt x="9525" y="19050"/>
                  </a:lnTo>
                  <a:cubicBezTo>
                    <a:pt x="4318" y="19050"/>
                    <a:pt x="0" y="14732"/>
                    <a:pt x="0" y="9525"/>
                  </a:cubicBezTo>
                  <a:close/>
                </a:path>
              </a:pathLst>
            </a:custGeom>
            <a:solidFill>
              <a:srgbClr val="E2C8B5"/>
            </a:solidFill>
          </p:spPr>
        </p:sp>
      </p:grpSp>
      <p:sp>
        <p:nvSpPr>
          <p:cNvPr name="Freeform 33" id="33" descr="preencoded.png"/>
          <p:cNvSpPr/>
          <p:nvPr/>
        </p:nvSpPr>
        <p:spPr>
          <a:xfrm flipH="false" flipV="false" rot="0">
            <a:off x="1987004" y="5283845"/>
            <a:ext cx="6099274" cy="1529954"/>
          </a:xfrm>
          <a:custGeom>
            <a:avLst/>
            <a:gdLst/>
            <a:ahLst/>
            <a:cxnLst/>
            <a:rect r="r" b="b" t="t" l="l"/>
            <a:pathLst>
              <a:path h="1529954" w="6099274">
                <a:moveTo>
                  <a:pt x="0" y="0"/>
                </a:moveTo>
                <a:lnTo>
                  <a:pt x="6099273" y="0"/>
                </a:lnTo>
                <a:lnTo>
                  <a:pt x="6099273" y="1529954"/>
                </a:lnTo>
                <a:lnTo>
                  <a:pt x="0" y="1529954"/>
                </a:lnTo>
                <a:lnTo>
                  <a:pt x="0" y="0"/>
                </a:lnTo>
                <a:close/>
              </a:path>
            </a:pathLst>
          </a:custGeom>
          <a:blipFill>
            <a:blip r:embed="rId5"/>
            <a:stretch>
              <a:fillRect l="0" t="-143" r="0" b="-143"/>
            </a:stretch>
          </a:blipFill>
        </p:spPr>
      </p:sp>
      <p:grpSp>
        <p:nvGrpSpPr>
          <p:cNvPr name="Group 34" id="34"/>
          <p:cNvGrpSpPr/>
          <p:nvPr/>
        </p:nvGrpSpPr>
        <p:grpSpPr>
          <a:xfrm rot="0">
            <a:off x="4849862" y="5815459"/>
            <a:ext cx="373410" cy="466725"/>
            <a:chOff x="0" y="0"/>
            <a:chExt cx="497880" cy="622300"/>
          </a:xfrm>
        </p:grpSpPr>
        <p:sp>
          <p:nvSpPr>
            <p:cNvPr name="Freeform 35" id="35"/>
            <p:cNvSpPr/>
            <p:nvPr/>
          </p:nvSpPr>
          <p:spPr>
            <a:xfrm flipH="false" flipV="false" rot="0">
              <a:off x="0" y="0"/>
              <a:ext cx="497880" cy="622300"/>
            </a:xfrm>
            <a:custGeom>
              <a:avLst/>
              <a:gdLst/>
              <a:ahLst/>
              <a:cxnLst/>
              <a:rect r="r" b="b" t="t" l="l"/>
              <a:pathLst>
                <a:path h="622300" w="497880">
                  <a:moveTo>
                    <a:pt x="0" y="0"/>
                  </a:moveTo>
                  <a:lnTo>
                    <a:pt x="497880" y="0"/>
                  </a:lnTo>
                  <a:lnTo>
                    <a:pt x="497880" y="622300"/>
                  </a:lnTo>
                  <a:lnTo>
                    <a:pt x="0" y="622300"/>
                  </a:lnTo>
                  <a:close/>
                </a:path>
              </a:pathLst>
            </a:custGeom>
            <a:solidFill>
              <a:srgbClr val="000000">
                <a:alpha val="0"/>
              </a:srgbClr>
            </a:solidFill>
          </p:spPr>
        </p:sp>
        <p:sp>
          <p:nvSpPr>
            <p:cNvPr name="TextBox 36" id="36"/>
            <p:cNvSpPr txBox="true"/>
            <p:nvPr/>
          </p:nvSpPr>
          <p:spPr>
            <a:xfrm>
              <a:off x="0" y="-104775"/>
              <a:ext cx="497880" cy="727075"/>
            </a:xfrm>
            <a:prstGeom prst="rect">
              <a:avLst/>
            </a:prstGeom>
          </p:spPr>
          <p:txBody>
            <a:bodyPr anchor="t" rtlCol="false" tIns="0" lIns="0" bIns="0" rIns="0"/>
            <a:lstStyle/>
            <a:p>
              <a:pPr algn="ctr">
                <a:lnSpc>
                  <a:spcPts val="4687"/>
                </a:lnSpc>
              </a:pPr>
              <a:r>
                <a:rPr lang="en-US" sz="2937" spc="-78">
                  <a:solidFill>
                    <a:srgbClr val="2B2E3C"/>
                  </a:solidFill>
                  <a:latin typeface="Bitter"/>
                  <a:ea typeface="Bitter"/>
                  <a:cs typeface="Bitter"/>
                  <a:sym typeface="Bitter"/>
                </a:rPr>
                <a:t>3</a:t>
              </a:r>
            </a:p>
          </p:txBody>
        </p:sp>
      </p:grpSp>
      <p:grpSp>
        <p:nvGrpSpPr>
          <p:cNvPr name="Group 37" id="37"/>
          <p:cNvGrpSpPr/>
          <p:nvPr/>
        </p:nvGrpSpPr>
        <p:grpSpPr>
          <a:xfrm rot="0">
            <a:off x="8351788" y="5549354"/>
            <a:ext cx="2188666" cy="414933"/>
            <a:chOff x="0" y="0"/>
            <a:chExt cx="2918222" cy="553243"/>
          </a:xfrm>
        </p:grpSpPr>
        <p:sp>
          <p:nvSpPr>
            <p:cNvPr name="Freeform 38" id="38"/>
            <p:cNvSpPr/>
            <p:nvPr/>
          </p:nvSpPr>
          <p:spPr>
            <a:xfrm flipH="false" flipV="false" rot="0">
              <a:off x="0" y="0"/>
              <a:ext cx="2918222" cy="553243"/>
            </a:xfrm>
            <a:custGeom>
              <a:avLst/>
              <a:gdLst/>
              <a:ahLst/>
              <a:cxnLst/>
              <a:rect r="r" b="b" t="t" l="l"/>
              <a:pathLst>
                <a:path h="553243" w="2918222">
                  <a:moveTo>
                    <a:pt x="0" y="0"/>
                  </a:moveTo>
                  <a:lnTo>
                    <a:pt x="2918222" y="0"/>
                  </a:lnTo>
                  <a:lnTo>
                    <a:pt x="2918222" y="553243"/>
                  </a:lnTo>
                  <a:lnTo>
                    <a:pt x="0" y="553243"/>
                  </a:lnTo>
                  <a:close/>
                </a:path>
              </a:pathLst>
            </a:custGeom>
            <a:solidFill>
              <a:srgbClr val="000000">
                <a:alpha val="0"/>
              </a:srgbClr>
            </a:solidFill>
          </p:spPr>
        </p:sp>
        <p:sp>
          <p:nvSpPr>
            <p:cNvPr name="TextBox 39" id="39"/>
            <p:cNvSpPr txBox="true"/>
            <p:nvPr/>
          </p:nvSpPr>
          <p:spPr>
            <a:xfrm>
              <a:off x="0" y="-28575"/>
              <a:ext cx="2918222" cy="581818"/>
            </a:xfrm>
            <a:prstGeom prst="rect">
              <a:avLst/>
            </a:prstGeom>
          </p:spPr>
          <p:txBody>
            <a:bodyPr anchor="t" rtlCol="false" tIns="0" lIns="0" bIns="0" rIns="0"/>
            <a:lstStyle/>
            <a:p>
              <a:pPr algn="l">
                <a:lnSpc>
                  <a:spcPts val="3250"/>
                </a:lnSpc>
              </a:pPr>
              <a:r>
                <a:rPr lang="en-US" sz="2562" spc="-78">
                  <a:solidFill>
                    <a:srgbClr val="2B2E3C"/>
                  </a:solidFill>
                  <a:latin typeface="Bitter"/>
                  <a:ea typeface="Bitter"/>
                  <a:cs typeface="Bitter"/>
                  <a:sym typeface="Bitter"/>
                </a:rPr>
                <a:t>Community</a:t>
              </a:r>
            </a:p>
          </p:txBody>
        </p:sp>
      </p:grpSp>
      <p:grpSp>
        <p:nvGrpSpPr>
          <p:cNvPr name="Group 40" id="40"/>
          <p:cNvGrpSpPr/>
          <p:nvPr/>
        </p:nvGrpSpPr>
        <p:grpSpPr>
          <a:xfrm rot="0">
            <a:off x="8351788" y="6123534"/>
            <a:ext cx="2188666" cy="424755"/>
            <a:chOff x="0" y="0"/>
            <a:chExt cx="2918222" cy="566340"/>
          </a:xfrm>
        </p:grpSpPr>
        <p:sp>
          <p:nvSpPr>
            <p:cNvPr name="Freeform 41" id="41"/>
            <p:cNvSpPr/>
            <p:nvPr/>
          </p:nvSpPr>
          <p:spPr>
            <a:xfrm flipH="false" flipV="false" rot="0">
              <a:off x="0" y="0"/>
              <a:ext cx="2918222" cy="566340"/>
            </a:xfrm>
            <a:custGeom>
              <a:avLst/>
              <a:gdLst/>
              <a:ahLst/>
              <a:cxnLst/>
              <a:rect r="r" b="b" t="t" l="l"/>
              <a:pathLst>
                <a:path h="566340" w="2918222">
                  <a:moveTo>
                    <a:pt x="0" y="0"/>
                  </a:moveTo>
                  <a:lnTo>
                    <a:pt x="2918222" y="0"/>
                  </a:lnTo>
                  <a:lnTo>
                    <a:pt x="2918222" y="566340"/>
                  </a:lnTo>
                  <a:lnTo>
                    <a:pt x="0" y="566340"/>
                  </a:lnTo>
                  <a:close/>
                </a:path>
              </a:pathLst>
            </a:custGeom>
            <a:solidFill>
              <a:srgbClr val="000000">
                <a:alpha val="0"/>
              </a:srgbClr>
            </a:solidFill>
          </p:spPr>
        </p:sp>
        <p:sp>
          <p:nvSpPr>
            <p:cNvPr name="TextBox 42" id="42"/>
            <p:cNvSpPr txBox="true"/>
            <p:nvPr/>
          </p:nvSpPr>
          <p:spPr>
            <a:xfrm>
              <a:off x="0" y="-76200"/>
              <a:ext cx="2918222" cy="642540"/>
            </a:xfrm>
            <a:prstGeom prst="rect">
              <a:avLst/>
            </a:prstGeom>
          </p:spPr>
          <p:txBody>
            <a:bodyPr anchor="t" rtlCol="false" tIns="0" lIns="0" bIns="0" rIns="0"/>
            <a:lstStyle/>
            <a:p>
              <a:pPr algn="l">
                <a:lnSpc>
                  <a:spcPts val="3312"/>
                </a:lnSpc>
              </a:pPr>
              <a:r>
                <a:rPr lang="en-US" sz="2062" spc="-41">
                  <a:solidFill>
                    <a:srgbClr val="2B2E3C"/>
                  </a:solidFill>
                  <a:latin typeface="Open Sans"/>
                  <a:ea typeface="Open Sans"/>
                  <a:cs typeface="Open Sans"/>
                  <a:sym typeface="Open Sans"/>
                </a:rPr>
                <a:t>Extensive support.</a:t>
              </a:r>
            </a:p>
          </p:txBody>
        </p:sp>
      </p:grpSp>
      <p:grpSp>
        <p:nvGrpSpPr>
          <p:cNvPr name="Group 43" id="43"/>
          <p:cNvGrpSpPr/>
          <p:nvPr/>
        </p:nvGrpSpPr>
        <p:grpSpPr>
          <a:xfrm rot="0">
            <a:off x="8152656" y="6835080"/>
            <a:ext cx="9139535" cy="14288"/>
            <a:chOff x="0" y="0"/>
            <a:chExt cx="12186047" cy="19050"/>
          </a:xfrm>
        </p:grpSpPr>
        <p:sp>
          <p:nvSpPr>
            <p:cNvPr name="Freeform 44" id="44"/>
            <p:cNvSpPr/>
            <p:nvPr/>
          </p:nvSpPr>
          <p:spPr>
            <a:xfrm flipH="false" flipV="false" rot="0">
              <a:off x="0" y="0"/>
              <a:ext cx="12186031" cy="19050"/>
            </a:xfrm>
            <a:custGeom>
              <a:avLst/>
              <a:gdLst/>
              <a:ahLst/>
              <a:cxnLst/>
              <a:rect r="r" b="b" t="t" l="l"/>
              <a:pathLst>
                <a:path h="19050" w="12186031">
                  <a:moveTo>
                    <a:pt x="0" y="9525"/>
                  </a:moveTo>
                  <a:cubicBezTo>
                    <a:pt x="0" y="4318"/>
                    <a:pt x="4318" y="0"/>
                    <a:pt x="9525" y="0"/>
                  </a:cubicBezTo>
                  <a:lnTo>
                    <a:pt x="12176506" y="0"/>
                  </a:lnTo>
                  <a:cubicBezTo>
                    <a:pt x="12181713" y="0"/>
                    <a:pt x="12186031" y="4318"/>
                    <a:pt x="12186031" y="9525"/>
                  </a:cubicBezTo>
                  <a:cubicBezTo>
                    <a:pt x="12186031" y="14732"/>
                    <a:pt x="12181713" y="19050"/>
                    <a:pt x="12176506" y="19050"/>
                  </a:cubicBezTo>
                  <a:lnTo>
                    <a:pt x="9525" y="19050"/>
                  </a:lnTo>
                  <a:cubicBezTo>
                    <a:pt x="4318" y="19050"/>
                    <a:pt x="0" y="14732"/>
                    <a:pt x="0" y="9525"/>
                  </a:cubicBezTo>
                  <a:close/>
                </a:path>
              </a:pathLst>
            </a:custGeom>
            <a:solidFill>
              <a:srgbClr val="E2C8B5"/>
            </a:solidFill>
          </p:spPr>
        </p:sp>
      </p:grpSp>
      <p:sp>
        <p:nvSpPr>
          <p:cNvPr name="Freeform 45" id="45" descr="preencoded.png"/>
          <p:cNvSpPr/>
          <p:nvPr/>
        </p:nvSpPr>
        <p:spPr>
          <a:xfrm flipH="false" flipV="false" rot="0">
            <a:off x="970359" y="6880175"/>
            <a:ext cx="8132415" cy="1529954"/>
          </a:xfrm>
          <a:custGeom>
            <a:avLst/>
            <a:gdLst/>
            <a:ahLst/>
            <a:cxnLst/>
            <a:rect r="r" b="b" t="t" l="l"/>
            <a:pathLst>
              <a:path h="1529954" w="8132415">
                <a:moveTo>
                  <a:pt x="0" y="0"/>
                </a:moveTo>
                <a:lnTo>
                  <a:pt x="8132415" y="0"/>
                </a:lnTo>
                <a:lnTo>
                  <a:pt x="8132415" y="1529954"/>
                </a:lnTo>
                <a:lnTo>
                  <a:pt x="0" y="1529954"/>
                </a:lnTo>
                <a:lnTo>
                  <a:pt x="0" y="0"/>
                </a:lnTo>
                <a:close/>
              </a:path>
            </a:pathLst>
          </a:custGeom>
          <a:blipFill>
            <a:blip r:embed="rId6"/>
            <a:stretch>
              <a:fillRect l="0" t="-104" r="0" b="-104"/>
            </a:stretch>
          </a:blipFill>
        </p:spPr>
      </p:sp>
      <p:grpSp>
        <p:nvGrpSpPr>
          <p:cNvPr name="Group 46" id="46"/>
          <p:cNvGrpSpPr/>
          <p:nvPr/>
        </p:nvGrpSpPr>
        <p:grpSpPr>
          <a:xfrm rot="0">
            <a:off x="4849862" y="7411790"/>
            <a:ext cx="373410" cy="466725"/>
            <a:chOff x="0" y="0"/>
            <a:chExt cx="497880" cy="622300"/>
          </a:xfrm>
        </p:grpSpPr>
        <p:sp>
          <p:nvSpPr>
            <p:cNvPr name="Freeform 47" id="47"/>
            <p:cNvSpPr/>
            <p:nvPr/>
          </p:nvSpPr>
          <p:spPr>
            <a:xfrm flipH="false" flipV="false" rot="0">
              <a:off x="0" y="0"/>
              <a:ext cx="497880" cy="622300"/>
            </a:xfrm>
            <a:custGeom>
              <a:avLst/>
              <a:gdLst/>
              <a:ahLst/>
              <a:cxnLst/>
              <a:rect r="r" b="b" t="t" l="l"/>
              <a:pathLst>
                <a:path h="622300" w="497880">
                  <a:moveTo>
                    <a:pt x="0" y="0"/>
                  </a:moveTo>
                  <a:lnTo>
                    <a:pt x="497880" y="0"/>
                  </a:lnTo>
                  <a:lnTo>
                    <a:pt x="497880" y="622300"/>
                  </a:lnTo>
                  <a:lnTo>
                    <a:pt x="0" y="622300"/>
                  </a:lnTo>
                  <a:close/>
                </a:path>
              </a:pathLst>
            </a:custGeom>
            <a:solidFill>
              <a:srgbClr val="000000">
                <a:alpha val="0"/>
              </a:srgbClr>
            </a:solidFill>
          </p:spPr>
        </p:sp>
        <p:sp>
          <p:nvSpPr>
            <p:cNvPr name="TextBox 48" id="48"/>
            <p:cNvSpPr txBox="true"/>
            <p:nvPr/>
          </p:nvSpPr>
          <p:spPr>
            <a:xfrm>
              <a:off x="0" y="-104775"/>
              <a:ext cx="497880" cy="727075"/>
            </a:xfrm>
            <a:prstGeom prst="rect">
              <a:avLst/>
            </a:prstGeom>
          </p:spPr>
          <p:txBody>
            <a:bodyPr anchor="t" rtlCol="false" tIns="0" lIns="0" bIns="0" rIns="0"/>
            <a:lstStyle/>
            <a:p>
              <a:pPr algn="ctr">
                <a:lnSpc>
                  <a:spcPts val="4687"/>
                </a:lnSpc>
              </a:pPr>
              <a:r>
                <a:rPr lang="en-US" sz="2937" spc="-78">
                  <a:solidFill>
                    <a:srgbClr val="2B2E3C"/>
                  </a:solidFill>
                  <a:latin typeface="Bitter"/>
                  <a:ea typeface="Bitter"/>
                  <a:cs typeface="Bitter"/>
                  <a:sym typeface="Bitter"/>
                </a:rPr>
                <a:t>4</a:t>
              </a:r>
            </a:p>
          </p:txBody>
        </p:sp>
      </p:grpSp>
      <p:grpSp>
        <p:nvGrpSpPr>
          <p:cNvPr name="Group 49" id="49"/>
          <p:cNvGrpSpPr/>
          <p:nvPr/>
        </p:nvGrpSpPr>
        <p:grpSpPr>
          <a:xfrm rot="0">
            <a:off x="9368284" y="7145685"/>
            <a:ext cx="2370087" cy="414933"/>
            <a:chOff x="0" y="0"/>
            <a:chExt cx="3160117" cy="553243"/>
          </a:xfrm>
        </p:grpSpPr>
        <p:sp>
          <p:nvSpPr>
            <p:cNvPr name="Freeform 50" id="50"/>
            <p:cNvSpPr/>
            <p:nvPr/>
          </p:nvSpPr>
          <p:spPr>
            <a:xfrm flipH="false" flipV="false" rot="0">
              <a:off x="0" y="0"/>
              <a:ext cx="3160117" cy="553243"/>
            </a:xfrm>
            <a:custGeom>
              <a:avLst/>
              <a:gdLst/>
              <a:ahLst/>
              <a:cxnLst/>
              <a:rect r="r" b="b" t="t" l="l"/>
              <a:pathLst>
                <a:path h="553243" w="3160117">
                  <a:moveTo>
                    <a:pt x="0" y="0"/>
                  </a:moveTo>
                  <a:lnTo>
                    <a:pt x="3160117" y="0"/>
                  </a:lnTo>
                  <a:lnTo>
                    <a:pt x="3160117" y="553243"/>
                  </a:lnTo>
                  <a:lnTo>
                    <a:pt x="0" y="553243"/>
                  </a:lnTo>
                  <a:close/>
                </a:path>
              </a:pathLst>
            </a:custGeom>
            <a:solidFill>
              <a:srgbClr val="000000">
                <a:alpha val="0"/>
              </a:srgbClr>
            </a:solidFill>
          </p:spPr>
        </p:sp>
        <p:sp>
          <p:nvSpPr>
            <p:cNvPr name="TextBox 51" id="51"/>
            <p:cNvSpPr txBox="true"/>
            <p:nvPr/>
          </p:nvSpPr>
          <p:spPr>
            <a:xfrm>
              <a:off x="0" y="-28575"/>
              <a:ext cx="3160117" cy="581818"/>
            </a:xfrm>
            <a:prstGeom prst="rect">
              <a:avLst/>
            </a:prstGeom>
          </p:spPr>
          <p:txBody>
            <a:bodyPr anchor="t" rtlCol="false" tIns="0" lIns="0" bIns="0" rIns="0"/>
            <a:lstStyle/>
            <a:p>
              <a:pPr algn="l">
                <a:lnSpc>
                  <a:spcPts val="3250"/>
                </a:lnSpc>
              </a:pPr>
              <a:r>
                <a:rPr lang="en-US" sz="2562" spc="-78">
                  <a:solidFill>
                    <a:srgbClr val="2B2E3C"/>
                  </a:solidFill>
                  <a:latin typeface="Bitter"/>
                  <a:ea typeface="Bitter"/>
                  <a:cs typeface="Bitter"/>
                  <a:sym typeface="Bitter"/>
                </a:rPr>
                <a:t>Production</a:t>
              </a:r>
            </a:p>
          </p:txBody>
        </p:sp>
      </p:grpSp>
      <p:grpSp>
        <p:nvGrpSpPr>
          <p:cNvPr name="Group 52" id="52"/>
          <p:cNvGrpSpPr/>
          <p:nvPr/>
        </p:nvGrpSpPr>
        <p:grpSpPr>
          <a:xfrm rot="0">
            <a:off x="9368284" y="7719864"/>
            <a:ext cx="2370087" cy="424755"/>
            <a:chOff x="0" y="0"/>
            <a:chExt cx="3160117" cy="566340"/>
          </a:xfrm>
        </p:grpSpPr>
        <p:sp>
          <p:nvSpPr>
            <p:cNvPr name="Freeform 53" id="53"/>
            <p:cNvSpPr/>
            <p:nvPr/>
          </p:nvSpPr>
          <p:spPr>
            <a:xfrm flipH="false" flipV="false" rot="0">
              <a:off x="0" y="0"/>
              <a:ext cx="3160117" cy="566340"/>
            </a:xfrm>
            <a:custGeom>
              <a:avLst/>
              <a:gdLst/>
              <a:ahLst/>
              <a:cxnLst/>
              <a:rect r="r" b="b" t="t" l="l"/>
              <a:pathLst>
                <a:path h="566340" w="3160117">
                  <a:moveTo>
                    <a:pt x="0" y="0"/>
                  </a:moveTo>
                  <a:lnTo>
                    <a:pt x="3160117" y="0"/>
                  </a:lnTo>
                  <a:lnTo>
                    <a:pt x="3160117" y="566340"/>
                  </a:lnTo>
                  <a:lnTo>
                    <a:pt x="0" y="566340"/>
                  </a:lnTo>
                  <a:close/>
                </a:path>
              </a:pathLst>
            </a:custGeom>
            <a:solidFill>
              <a:srgbClr val="000000">
                <a:alpha val="0"/>
              </a:srgbClr>
            </a:solidFill>
          </p:spPr>
        </p:sp>
        <p:sp>
          <p:nvSpPr>
            <p:cNvPr name="TextBox 54" id="54"/>
            <p:cNvSpPr txBox="true"/>
            <p:nvPr/>
          </p:nvSpPr>
          <p:spPr>
            <a:xfrm>
              <a:off x="0" y="-76200"/>
              <a:ext cx="3160117" cy="642540"/>
            </a:xfrm>
            <a:prstGeom prst="rect">
              <a:avLst/>
            </a:prstGeom>
          </p:spPr>
          <p:txBody>
            <a:bodyPr anchor="t" rtlCol="false" tIns="0" lIns="0" bIns="0" rIns="0"/>
            <a:lstStyle/>
            <a:p>
              <a:pPr algn="l">
                <a:lnSpc>
                  <a:spcPts val="3312"/>
                </a:lnSpc>
              </a:pPr>
              <a:r>
                <a:rPr lang="en-US" sz="2062" spc="-41">
                  <a:solidFill>
                    <a:srgbClr val="2B2E3C"/>
                  </a:solidFill>
                  <a:latin typeface="Open Sans"/>
                  <a:ea typeface="Open Sans"/>
                  <a:cs typeface="Open Sans"/>
                  <a:sym typeface="Open Sans"/>
                </a:rPr>
                <a:t>TensorFlow Serving.</a:t>
              </a:r>
            </a:p>
          </p:txBody>
        </p:sp>
      </p:grpSp>
      <p:grpSp>
        <p:nvGrpSpPr>
          <p:cNvPr name="Group 55" id="55"/>
          <p:cNvGrpSpPr/>
          <p:nvPr/>
        </p:nvGrpSpPr>
        <p:grpSpPr>
          <a:xfrm rot="0">
            <a:off x="929431" y="8708826"/>
            <a:ext cx="16429136" cy="849511"/>
            <a:chOff x="0" y="0"/>
            <a:chExt cx="21905515" cy="1132682"/>
          </a:xfrm>
        </p:grpSpPr>
        <p:sp>
          <p:nvSpPr>
            <p:cNvPr name="Freeform 56" id="56"/>
            <p:cNvSpPr/>
            <p:nvPr/>
          </p:nvSpPr>
          <p:spPr>
            <a:xfrm flipH="false" flipV="false" rot="0">
              <a:off x="0" y="0"/>
              <a:ext cx="21905516" cy="1132682"/>
            </a:xfrm>
            <a:custGeom>
              <a:avLst/>
              <a:gdLst/>
              <a:ahLst/>
              <a:cxnLst/>
              <a:rect r="r" b="b" t="t" l="l"/>
              <a:pathLst>
                <a:path h="1132682" w="21905516">
                  <a:moveTo>
                    <a:pt x="0" y="0"/>
                  </a:moveTo>
                  <a:lnTo>
                    <a:pt x="21905516" y="0"/>
                  </a:lnTo>
                  <a:lnTo>
                    <a:pt x="21905516" y="1132682"/>
                  </a:lnTo>
                  <a:lnTo>
                    <a:pt x="0" y="1132682"/>
                  </a:lnTo>
                  <a:close/>
                </a:path>
              </a:pathLst>
            </a:custGeom>
            <a:solidFill>
              <a:srgbClr val="000000">
                <a:alpha val="0"/>
              </a:srgbClr>
            </a:solidFill>
          </p:spPr>
        </p:sp>
        <p:sp>
          <p:nvSpPr>
            <p:cNvPr name="TextBox 57" id="57"/>
            <p:cNvSpPr txBox="true"/>
            <p:nvPr/>
          </p:nvSpPr>
          <p:spPr>
            <a:xfrm>
              <a:off x="0" y="-76200"/>
              <a:ext cx="21905515" cy="1208882"/>
            </a:xfrm>
            <a:prstGeom prst="rect">
              <a:avLst/>
            </a:prstGeom>
          </p:spPr>
          <p:txBody>
            <a:bodyPr anchor="t" rtlCol="false" tIns="0" lIns="0" bIns="0" rIns="0"/>
            <a:lstStyle/>
            <a:p>
              <a:pPr algn="l">
                <a:lnSpc>
                  <a:spcPts val="3312"/>
                </a:lnSpc>
              </a:pPr>
              <a:r>
                <a:rPr lang="en-US" sz="2062" spc="-41">
                  <a:solidFill>
                    <a:srgbClr val="2B2E3C"/>
                  </a:solidFill>
                  <a:latin typeface="Open Sans"/>
                  <a:ea typeface="Open Sans"/>
                  <a:cs typeface="Open Sans"/>
                  <a:sym typeface="Open Sans"/>
                </a:rPr>
                <a:t>TensorFlow offers scalability with GPU/TPU support. Its flexibility suits various applications. A large community provides extensive support. TensorFlow Serving aids production deployment.</a:t>
              </a: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grpSp>
        <p:nvGrpSpPr>
          <p:cNvPr name="Group 6" id="6"/>
          <p:cNvGrpSpPr/>
          <p:nvPr/>
        </p:nvGrpSpPr>
        <p:grpSpPr>
          <a:xfrm rot="0">
            <a:off x="992238" y="3015406"/>
            <a:ext cx="12092136" cy="885974"/>
            <a:chOff x="0" y="0"/>
            <a:chExt cx="16122848" cy="1181298"/>
          </a:xfrm>
        </p:grpSpPr>
        <p:sp>
          <p:nvSpPr>
            <p:cNvPr name="Freeform 7" id="7"/>
            <p:cNvSpPr/>
            <p:nvPr/>
          </p:nvSpPr>
          <p:spPr>
            <a:xfrm flipH="false" flipV="false" rot="0">
              <a:off x="0" y="0"/>
              <a:ext cx="16122848" cy="1181298"/>
            </a:xfrm>
            <a:custGeom>
              <a:avLst/>
              <a:gdLst/>
              <a:ahLst/>
              <a:cxnLst/>
              <a:rect r="r" b="b" t="t" l="l"/>
              <a:pathLst>
                <a:path h="1181298" w="16122848">
                  <a:moveTo>
                    <a:pt x="0" y="0"/>
                  </a:moveTo>
                  <a:lnTo>
                    <a:pt x="16122848" y="0"/>
                  </a:lnTo>
                  <a:lnTo>
                    <a:pt x="16122848" y="1181298"/>
                  </a:lnTo>
                  <a:lnTo>
                    <a:pt x="0" y="1181298"/>
                  </a:lnTo>
                  <a:close/>
                </a:path>
              </a:pathLst>
            </a:custGeom>
            <a:solidFill>
              <a:srgbClr val="000000">
                <a:alpha val="0"/>
              </a:srgbClr>
            </a:solidFill>
          </p:spPr>
        </p:sp>
        <p:sp>
          <p:nvSpPr>
            <p:cNvPr name="TextBox 8" id="8"/>
            <p:cNvSpPr txBox="true"/>
            <p:nvPr/>
          </p:nvSpPr>
          <p:spPr>
            <a:xfrm>
              <a:off x="0" y="-19050"/>
              <a:ext cx="16122848" cy="1200348"/>
            </a:xfrm>
            <a:prstGeom prst="rect">
              <a:avLst/>
            </a:prstGeom>
          </p:spPr>
          <p:txBody>
            <a:bodyPr anchor="t" rtlCol="false" tIns="0" lIns="0" bIns="0" rIns="0"/>
            <a:lstStyle/>
            <a:p>
              <a:pPr algn="l">
                <a:lnSpc>
                  <a:spcPts val="6937"/>
                </a:lnSpc>
              </a:pPr>
              <a:r>
                <a:rPr lang="en-US" sz="5562" spc="-167">
                  <a:solidFill>
                    <a:srgbClr val="2C3F42"/>
                  </a:solidFill>
                  <a:latin typeface="Bitter"/>
                  <a:ea typeface="Bitter"/>
                  <a:cs typeface="Bitter"/>
                  <a:sym typeface="Bitter"/>
                </a:rPr>
                <a:t>Core Concepts: Tensors and Operations</a:t>
              </a:r>
            </a:p>
          </p:txBody>
        </p:sp>
      </p:grpSp>
      <p:grpSp>
        <p:nvGrpSpPr>
          <p:cNvPr name="Group 9" id="9"/>
          <p:cNvGrpSpPr/>
          <p:nvPr/>
        </p:nvGrpSpPr>
        <p:grpSpPr>
          <a:xfrm rot="0">
            <a:off x="992238" y="4610100"/>
            <a:ext cx="3544044" cy="442912"/>
            <a:chOff x="0" y="0"/>
            <a:chExt cx="4725392" cy="590550"/>
          </a:xfrm>
        </p:grpSpPr>
        <p:sp>
          <p:nvSpPr>
            <p:cNvPr name="Freeform 10" id="1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1" id="11"/>
            <p:cNvSpPr txBox="true"/>
            <p:nvPr/>
          </p:nvSpPr>
          <p:spPr>
            <a:xfrm>
              <a:off x="0" y="-19050"/>
              <a:ext cx="4725392" cy="609600"/>
            </a:xfrm>
            <a:prstGeom prst="rect">
              <a:avLst/>
            </a:prstGeom>
          </p:spPr>
          <p:txBody>
            <a:bodyPr anchor="t" rtlCol="false" tIns="0" lIns="0" bIns="0" rIns="0"/>
            <a:lstStyle/>
            <a:p>
              <a:pPr algn="l">
                <a:lnSpc>
                  <a:spcPts val="3437"/>
                </a:lnSpc>
              </a:pPr>
              <a:r>
                <a:rPr lang="en-US" sz="2750" spc="-83">
                  <a:solidFill>
                    <a:srgbClr val="2C3F42"/>
                  </a:solidFill>
                  <a:latin typeface="Bitter"/>
                  <a:ea typeface="Bitter"/>
                  <a:cs typeface="Bitter"/>
                  <a:sym typeface="Bitter"/>
                </a:rPr>
                <a:t>What are Tensors?</a:t>
              </a:r>
            </a:p>
          </p:txBody>
        </p:sp>
      </p:grpSp>
      <p:grpSp>
        <p:nvGrpSpPr>
          <p:cNvPr name="Group 12" id="12"/>
          <p:cNvGrpSpPr/>
          <p:nvPr/>
        </p:nvGrpSpPr>
        <p:grpSpPr>
          <a:xfrm rot="0">
            <a:off x="992238" y="5336530"/>
            <a:ext cx="7805886" cy="907256"/>
            <a:chOff x="0" y="0"/>
            <a:chExt cx="10407848" cy="1209675"/>
          </a:xfrm>
        </p:grpSpPr>
        <p:sp>
          <p:nvSpPr>
            <p:cNvPr name="Freeform 13" id="13"/>
            <p:cNvSpPr/>
            <p:nvPr/>
          </p:nvSpPr>
          <p:spPr>
            <a:xfrm flipH="false" flipV="false" rot="0">
              <a:off x="0" y="0"/>
              <a:ext cx="10407848" cy="1209675"/>
            </a:xfrm>
            <a:custGeom>
              <a:avLst/>
              <a:gdLst/>
              <a:ahLst/>
              <a:cxnLst/>
              <a:rect r="r" b="b" t="t" l="l"/>
              <a:pathLst>
                <a:path h="1209675" w="10407848">
                  <a:moveTo>
                    <a:pt x="0" y="0"/>
                  </a:moveTo>
                  <a:lnTo>
                    <a:pt x="10407848" y="0"/>
                  </a:lnTo>
                  <a:lnTo>
                    <a:pt x="10407848" y="1209675"/>
                  </a:lnTo>
                  <a:lnTo>
                    <a:pt x="0" y="1209675"/>
                  </a:lnTo>
                  <a:close/>
                </a:path>
              </a:pathLst>
            </a:custGeom>
            <a:solidFill>
              <a:srgbClr val="000000">
                <a:alpha val="0"/>
              </a:srgbClr>
            </a:solidFill>
          </p:spPr>
        </p:sp>
        <p:sp>
          <p:nvSpPr>
            <p:cNvPr name="TextBox 14" id="14"/>
            <p:cNvSpPr txBox="true"/>
            <p:nvPr/>
          </p:nvSpPr>
          <p:spPr>
            <a:xfrm>
              <a:off x="0" y="-85725"/>
              <a:ext cx="10407848" cy="1295400"/>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Tensors are the fundamental data structure in TensorFlow. They are multi-dimensional arrays that hold numerical values.</a:t>
              </a:r>
            </a:p>
          </p:txBody>
        </p:sp>
      </p:grpSp>
      <p:grpSp>
        <p:nvGrpSpPr>
          <p:cNvPr name="Group 15" id="15"/>
          <p:cNvGrpSpPr/>
          <p:nvPr/>
        </p:nvGrpSpPr>
        <p:grpSpPr>
          <a:xfrm rot="0">
            <a:off x="9499401" y="4610100"/>
            <a:ext cx="3544044" cy="442912"/>
            <a:chOff x="0" y="0"/>
            <a:chExt cx="4725392" cy="590550"/>
          </a:xfrm>
        </p:grpSpPr>
        <p:sp>
          <p:nvSpPr>
            <p:cNvPr name="Freeform 16" id="16"/>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7" id="17"/>
            <p:cNvSpPr txBox="true"/>
            <p:nvPr/>
          </p:nvSpPr>
          <p:spPr>
            <a:xfrm>
              <a:off x="0" y="-19050"/>
              <a:ext cx="4725392" cy="609600"/>
            </a:xfrm>
            <a:prstGeom prst="rect">
              <a:avLst/>
            </a:prstGeom>
          </p:spPr>
          <p:txBody>
            <a:bodyPr anchor="t" rtlCol="false" tIns="0" lIns="0" bIns="0" rIns="0"/>
            <a:lstStyle/>
            <a:p>
              <a:pPr algn="l">
                <a:lnSpc>
                  <a:spcPts val="3437"/>
                </a:lnSpc>
              </a:pPr>
              <a:r>
                <a:rPr lang="en-US" sz="2750" spc="-83">
                  <a:solidFill>
                    <a:srgbClr val="2C3F42"/>
                  </a:solidFill>
                  <a:latin typeface="Bitter"/>
                  <a:ea typeface="Bitter"/>
                  <a:cs typeface="Bitter"/>
                  <a:sym typeface="Bitter"/>
                </a:rPr>
                <a:t>Tensor Operations</a:t>
              </a:r>
            </a:p>
          </p:txBody>
        </p:sp>
      </p:grpSp>
      <p:grpSp>
        <p:nvGrpSpPr>
          <p:cNvPr name="Group 18" id="18"/>
          <p:cNvGrpSpPr/>
          <p:nvPr/>
        </p:nvGrpSpPr>
        <p:grpSpPr>
          <a:xfrm rot="0">
            <a:off x="9499401" y="5336530"/>
            <a:ext cx="7805886" cy="907256"/>
            <a:chOff x="0" y="0"/>
            <a:chExt cx="10407848" cy="1209675"/>
          </a:xfrm>
        </p:grpSpPr>
        <p:sp>
          <p:nvSpPr>
            <p:cNvPr name="Freeform 19" id="19"/>
            <p:cNvSpPr/>
            <p:nvPr/>
          </p:nvSpPr>
          <p:spPr>
            <a:xfrm flipH="false" flipV="false" rot="0">
              <a:off x="0" y="0"/>
              <a:ext cx="10407848" cy="1209675"/>
            </a:xfrm>
            <a:custGeom>
              <a:avLst/>
              <a:gdLst/>
              <a:ahLst/>
              <a:cxnLst/>
              <a:rect r="r" b="b" t="t" l="l"/>
              <a:pathLst>
                <a:path h="1209675" w="10407848">
                  <a:moveTo>
                    <a:pt x="0" y="0"/>
                  </a:moveTo>
                  <a:lnTo>
                    <a:pt x="10407848" y="0"/>
                  </a:lnTo>
                  <a:lnTo>
                    <a:pt x="10407848" y="1209675"/>
                  </a:lnTo>
                  <a:lnTo>
                    <a:pt x="0" y="1209675"/>
                  </a:lnTo>
                  <a:close/>
                </a:path>
              </a:pathLst>
            </a:custGeom>
            <a:solidFill>
              <a:srgbClr val="000000">
                <a:alpha val="0"/>
              </a:srgbClr>
            </a:solidFill>
          </p:spPr>
        </p:sp>
        <p:sp>
          <p:nvSpPr>
            <p:cNvPr name="TextBox 20" id="20"/>
            <p:cNvSpPr txBox="true"/>
            <p:nvPr/>
          </p:nvSpPr>
          <p:spPr>
            <a:xfrm>
              <a:off x="0" y="-85725"/>
              <a:ext cx="10407848" cy="1295400"/>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TensorFlow provides a wide array of operations. These operations can be used to manipulate tensors.</a:t>
              </a:r>
            </a:p>
          </p:txBody>
        </p:sp>
      </p:grpSp>
      <p:grpSp>
        <p:nvGrpSpPr>
          <p:cNvPr name="Group 21" id="21"/>
          <p:cNvGrpSpPr/>
          <p:nvPr/>
        </p:nvGrpSpPr>
        <p:grpSpPr>
          <a:xfrm rot="0">
            <a:off x="992238" y="6817816"/>
            <a:ext cx="16303526" cy="453629"/>
            <a:chOff x="0" y="0"/>
            <a:chExt cx="21738035" cy="604838"/>
          </a:xfrm>
        </p:grpSpPr>
        <p:sp>
          <p:nvSpPr>
            <p:cNvPr name="Freeform 22" id="22"/>
            <p:cNvSpPr/>
            <p:nvPr/>
          </p:nvSpPr>
          <p:spPr>
            <a:xfrm flipH="false" flipV="false" rot="0">
              <a:off x="0" y="0"/>
              <a:ext cx="21738034" cy="604838"/>
            </a:xfrm>
            <a:custGeom>
              <a:avLst/>
              <a:gdLst/>
              <a:ahLst/>
              <a:cxnLst/>
              <a:rect r="r" b="b" t="t" l="l"/>
              <a:pathLst>
                <a:path h="604838" w="21738034">
                  <a:moveTo>
                    <a:pt x="0" y="0"/>
                  </a:moveTo>
                  <a:lnTo>
                    <a:pt x="21738034" y="0"/>
                  </a:lnTo>
                  <a:lnTo>
                    <a:pt x="21738034" y="604838"/>
                  </a:lnTo>
                  <a:lnTo>
                    <a:pt x="0" y="604838"/>
                  </a:lnTo>
                  <a:close/>
                </a:path>
              </a:pathLst>
            </a:custGeom>
            <a:solidFill>
              <a:srgbClr val="000000">
                <a:alpha val="0"/>
              </a:srgbClr>
            </a:solidFill>
          </p:spPr>
        </p:sp>
        <p:sp>
          <p:nvSpPr>
            <p:cNvPr name="TextBox 23" id="23"/>
            <p:cNvSpPr txBox="true"/>
            <p:nvPr/>
          </p:nvSpPr>
          <p:spPr>
            <a:xfrm>
              <a:off x="0" y="-85725"/>
              <a:ext cx="21738035" cy="690563"/>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Learn how to create and manipulate tensors in TensorFlow. Understand rank, shape, and data types.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907851" y="869900"/>
            <a:ext cx="9140429" cy="810666"/>
            <a:chOff x="0" y="0"/>
            <a:chExt cx="12187238" cy="1080888"/>
          </a:xfrm>
        </p:grpSpPr>
        <p:sp>
          <p:nvSpPr>
            <p:cNvPr name="Freeform 9" id="9"/>
            <p:cNvSpPr/>
            <p:nvPr/>
          </p:nvSpPr>
          <p:spPr>
            <a:xfrm flipH="false" flipV="false" rot="0">
              <a:off x="0" y="0"/>
              <a:ext cx="12187238" cy="1080888"/>
            </a:xfrm>
            <a:custGeom>
              <a:avLst/>
              <a:gdLst/>
              <a:ahLst/>
              <a:cxnLst/>
              <a:rect r="r" b="b" t="t" l="l"/>
              <a:pathLst>
                <a:path h="1080888" w="12187238">
                  <a:moveTo>
                    <a:pt x="0" y="0"/>
                  </a:moveTo>
                  <a:lnTo>
                    <a:pt x="12187238" y="0"/>
                  </a:lnTo>
                  <a:lnTo>
                    <a:pt x="12187238" y="1080888"/>
                  </a:lnTo>
                  <a:lnTo>
                    <a:pt x="0" y="1080888"/>
                  </a:lnTo>
                  <a:close/>
                </a:path>
              </a:pathLst>
            </a:custGeom>
            <a:solidFill>
              <a:srgbClr val="000000">
                <a:alpha val="0"/>
              </a:srgbClr>
            </a:solidFill>
          </p:spPr>
        </p:sp>
        <p:sp>
          <p:nvSpPr>
            <p:cNvPr name="TextBox 10" id="10"/>
            <p:cNvSpPr txBox="true"/>
            <p:nvPr/>
          </p:nvSpPr>
          <p:spPr>
            <a:xfrm>
              <a:off x="0" y="-28575"/>
              <a:ext cx="12187238" cy="1109463"/>
            </a:xfrm>
            <a:prstGeom prst="rect">
              <a:avLst/>
            </a:prstGeom>
          </p:spPr>
          <p:txBody>
            <a:bodyPr anchor="t" rtlCol="false" tIns="0" lIns="0" bIns="0" rIns="0"/>
            <a:lstStyle/>
            <a:p>
              <a:pPr algn="l">
                <a:lnSpc>
                  <a:spcPts val="6374"/>
                </a:lnSpc>
              </a:pPr>
              <a:r>
                <a:rPr lang="en-US" sz="5062" spc="-153">
                  <a:solidFill>
                    <a:srgbClr val="2C3F42"/>
                  </a:solidFill>
                  <a:latin typeface="Bitter"/>
                  <a:ea typeface="Bitter"/>
                  <a:cs typeface="Bitter"/>
                  <a:sym typeface="Bitter"/>
                </a:rPr>
                <a:t>Building a Basic Neural Network</a:t>
              </a:r>
            </a:p>
          </p:txBody>
        </p:sp>
      </p:grpSp>
      <p:sp>
        <p:nvSpPr>
          <p:cNvPr name="Freeform 11" id="11" descr="preencoded.png"/>
          <p:cNvSpPr/>
          <p:nvPr/>
        </p:nvSpPr>
        <p:spPr>
          <a:xfrm flipH="false" flipV="false" rot="0">
            <a:off x="907851" y="2069604"/>
            <a:ext cx="1297037" cy="1556445"/>
          </a:xfrm>
          <a:custGeom>
            <a:avLst/>
            <a:gdLst/>
            <a:ahLst/>
            <a:cxnLst/>
            <a:rect r="r" b="b" t="t" l="l"/>
            <a:pathLst>
              <a:path h="1556445" w="1297037">
                <a:moveTo>
                  <a:pt x="0" y="0"/>
                </a:moveTo>
                <a:lnTo>
                  <a:pt x="1297038" y="0"/>
                </a:lnTo>
                <a:lnTo>
                  <a:pt x="1297038" y="1556445"/>
                </a:lnTo>
                <a:lnTo>
                  <a:pt x="0" y="1556445"/>
                </a:lnTo>
                <a:lnTo>
                  <a:pt x="0" y="0"/>
                </a:lnTo>
                <a:close/>
              </a:path>
            </a:pathLst>
          </a:custGeom>
          <a:blipFill>
            <a:blip r:embed="rId6"/>
            <a:stretch>
              <a:fillRect l="-61" t="0" r="-61" b="0"/>
            </a:stretch>
          </a:blipFill>
        </p:spPr>
      </p:sp>
      <p:grpSp>
        <p:nvGrpSpPr>
          <p:cNvPr name="Group 12" id="12"/>
          <p:cNvGrpSpPr/>
          <p:nvPr/>
        </p:nvGrpSpPr>
        <p:grpSpPr>
          <a:xfrm rot="0">
            <a:off x="2593925" y="2329011"/>
            <a:ext cx="3242519" cy="405259"/>
            <a:chOff x="0" y="0"/>
            <a:chExt cx="4323358" cy="540345"/>
          </a:xfrm>
        </p:grpSpPr>
        <p:sp>
          <p:nvSpPr>
            <p:cNvPr name="Freeform 13" id="13"/>
            <p:cNvSpPr/>
            <p:nvPr/>
          </p:nvSpPr>
          <p:spPr>
            <a:xfrm flipH="false" flipV="false" rot="0">
              <a:off x="0" y="0"/>
              <a:ext cx="4323358" cy="540345"/>
            </a:xfrm>
            <a:custGeom>
              <a:avLst/>
              <a:gdLst/>
              <a:ahLst/>
              <a:cxnLst/>
              <a:rect r="r" b="b" t="t" l="l"/>
              <a:pathLst>
                <a:path h="540345" w="4323358">
                  <a:moveTo>
                    <a:pt x="0" y="0"/>
                  </a:moveTo>
                  <a:lnTo>
                    <a:pt x="4323358" y="0"/>
                  </a:lnTo>
                  <a:lnTo>
                    <a:pt x="4323358" y="540345"/>
                  </a:lnTo>
                  <a:lnTo>
                    <a:pt x="0" y="540345"/>
                  </a:lnTo>
                  <a:close/>
                </a:path>
              </a:pathLst>
            </a:custGeom>
            <a:solidFill>
              <a:srgbClr val="000000">
                <a:alpha val="0"/>
              </a:srgbClr>
            </a:solidFill>
          </p:spPr>
        </p:sp>
        <p:sp>
          <p:nvSpPr>
            <p:cNvPr name="TextBox 14" id="14"/>
            <p:cNvSpPr txBox="true"/>
            <p:nvPr/>
          </p:nvSpPr>
          <p:spPr>
            <a:xfrm>
              <a:off x="0" y="-19050"/>
              <a:ext cx="4323358" cy="559395"/>
            </a:xfrm>
            <a:prstGeom prst="rect">
              <a:avLst/>
            </a:prstGeom>
          </p:spPr>
          <p:txBody>
            <a:bodyPr anchor="t" rtlCol="false" tIns="0" lIns="0" bIns="0" rIns="0"/>
            <a:lstStyle/>
            <a:p>
              <a:pPr algn="l">
                <a:lnSpc>
                  <a:spcPts val="3187"/>
                </a:lnSpc>
              </a:pPr>
              <a:r>
                <a:rPr lang="en-US" sz="2499" spc="-76">
                  <a:solidFill>
                    <a:srgbClr val="2B2E3C"/>
                  </a:solidFill>
                  <a:latin typeface="Bitter"/>
                  <a:ea typeface="Bitter"/>
                  <a:cs typeface="Bitter"/>
                  <a:sym typeface="Bitter"/>
                </a:rPr>
                <a:t>Define the Model</a:t>
              </a:r>
            </a:p>
          </p:txBody>
        </p:sp>
      </p:grpSp>
      <p:grpSp>
        <p:nvGrpSpPr>
          <p:cNvPr name="Group 15" id="15"/>
          <p:cNvGrpSpPr/>
          <p:nvPr/>
        </p:nvGrpSpPr>
        <p:grpSpPr>
          <a:xfrm rot="0">
            <a:off x="2593925" y="2889796"/>
            <a:ext cx="7928222" cy="414933"/>
            <a:chOff x="0" y="0"/>
            <a:chExt cx="10570963" cy="553243"/>
          </a:xfrm>
        </p:grpSpPr>
        <p:sp>
          <p:nvSpPr>
            <p:cNvPr name="Freeform 16" id="16"/>
            <p:cNvSpPr/>
            <p:nvPr/>
          </p:nvSpPr>
          <p:spPr>
            <a:xfrm flipH="false" flipV="false" rot="0">
              <a:off x="0" y="0"/>
              <a:ext cx="10570963" cy="553243"/>
            </a:xfrm>
            <a:custGeom>
              <a:avLst/>
              <a:gdLst/>
              <a:ahLst/>
              <a:cxnLst/>
              <a:rect r="r" b="b" t="t" l="l"/>
              <a:pathLst>
                <a:path h="553243" w="10570963">
                  <a:moveTo>
                    <a:pt x="0" y="0"/>
                  </a:moveTo>
                  <a:lnTo>
                    <a:pt x="10570963" y="0"/>
                  </a:lnTo>
                  <a:lnTo>
                    <a:pt x="10570963" y="553243"/>
                  </a:lnTo>
                  <a:lnTo>
                    <a:pt x="0" y="553243"/>
                  </a:lnTo>
                  <a:close/>
                </a:path>
              </a:pathLst>
            </a:custGeom>
            <a:solidFill>
              <a:srgbClr val="000000">
                <a:alpha val="0"/>
              </a:srgbClr>
            </a:solidFill>
          </p:spPr>
        </p:sp>
        <p:sp>
          <p:nvSpPr>
            <p:cNvPr name="TextBox 17" id="17"/>
            <p:cNvSpPr txBox="true"/>
            <p:nvPr/>
          </p:nvSpPr>
          <p:spPr>
            <a:xfrm>
              <a:off x="0" y="-85725"/>
              <a:ext cx="10570963" cy="638968"/>
            </a:xfrm>
            <a:prstGeom prst="rect">
              <a:avLst/>
            </a:prstGeom>
          </p:spPr>
          <p:txBody>
            <a:bodyPr anchor="t" rtlCol="false" tIns="0" lIns="0" bIns="0" rIns="0"/>
            <a:lstStyle/>
            <a:p>
              <a:pPr algn="l">
                <a:lnSpc>
                  <a:spcPts val="3250"/>
                </a:lnSpc>
              </a:pPr>
              <a:r>
                <a:rPr lang="en-US" sz="2000" spc="-41">
                  <a:solidFill>
                    <a:srgbClr val="2B2E3C"/>
                  </a:solidFill>
                  <a:latin typeface="Open Sans"/>
                  <a:ea typeface="Open Sans"/>
                  <a:cs typeface="Open Sans"/>
                  <a:sym typeface="Open Sans"/>
                </a:rPr>
                <a:t>Specify layers: Dense, Activation.</a:t>
              </a:r>
            </a:p>
          </p:txBody>
        </p:sp>
      </p:grpSp>
      <p:sp>
        <p:nvSpPr>
          <p:cNvPr name="Freeform 18" id="18" descr="preencoded.png"/>
          <p:cNvSpPr/>
          <p:nvPr/>
        </p:nvSpPr>
        <p:spPr>
          <a:xfrm flipH="false" flipV="false" rot="0">
            <a:off x="907851" y="3626049"/>
            <a:ext cx="1297037" cy="1556445"/>
          </a:xfrm>
          <a:custGeom>
            <a:avLst/>
            <a:gdLst/>
            <a:ahLst/>
            <a:cxnLst/>
            <a:rect r="r" b="b" t="t" l="l"/>
            <a:pathLst>
              <a:path h="1556445" w="1297037">
                <a:moveTo>
                  <a:pt x="0" y="0"/>
                </a:moveTo>
                <a:lnTo>
                  <a:pt x="1297038" y="0"/>
                </a:lnTo>
                <a:lnTo>
                  <a:pt x="1297038" y="1556445"/>
                </a:lnTo>
                <a:lnTo>
                  <a:pt x="0" y="1556445"/>
                </a:lnTo>
                <a:lnTo>
                  <a:pt x="0" y="0"/>
                </a:lnTo>
                <a:close/>
              </a:path>
            </a:pathLst>
          </a:custGeom>
          <a:blipFill>
            <a:blip r:embed="rId7"/>
            <a:stretch>
              <a:fillRect l="-61" t="0" r="-61" b="0"/>
            </a:stretch>
          </a:blipFill>
        </p:spPr>
      </p:sp>
      <p:grpSp>
        <p:nvGrpSpPr>
          <p:cNvPr name="Group 19" id="19"/>
          <p:cNvGrpSpPr/>
          <p:nvPr/>
        </p:nvGrpSpPr>
        <p:grpSpPr>
          <a:xfrm rot="0">
            <a:off x="2593925" y="3885456"/>
            <a:ext cx="3242519" cy="405259"/>
            <a:chOff x="0" y="0"/>
            <a:chExt cx="4323358" cy="540345"/>
          </a:xfrm>
        </p:grpSpPr>
        <p:sp>
          <p:nvSpPr>
            <p:cNvPr name="Freeform 20" id="20"/>
            <p:cNvSpPr/>
            <p:nvPr/>
          </p:nvSpPr>
          <p:spPr>
            <a:xfrm flipH="false" flipV="false" rot="0">
              <a:off x="0" y="0"/>
              <a:ext cx="4323358" cy="540345"/>
            </a:xfrm>
            <a:custGeom>
              <a:avLst/>
              <a:gdLst/>
              <a:ahLst/>
              <a:cxnLst/>
              <a:rect r="r" b="b" t="t" l="l"/>
              <a:pathLst>
                <a:path h="540345" w="4323358">
                  <a:moveTo>
                    <a:pt x="0" y="0"/>
                  </a:moveTo>
                  <a:lnTo>
                    <a:pt x="4323358" y="0"/>
                  </a:lnTo>
                  <a:lnTo>
                    <a:pt x="4323358" y="540345"/>
                  </a:lnTo>
                  <a:lnTo>
                    <a:pt x="0" y="540345"/>
                  </a:lnTo>
                  <a:close/>
                </a:path>
              </a:pathLst>
            </a:custGeom>
            <a:solidFill>
              <a:srgbClr val="000000">
                <a:alpha val="0"/>
              </a:srgbClr>
            </a:solidFill>
          </p:spPr>
        </p:sp>
        <p:sp>
          <p:nvSpPr>
            <p:cNvPr name="TextBox 21" id="21"/>
            <p:cNvSpPr txBox="true"/>
            <p:nvPr/>
          </p:nvSpPr>
          <p:spPr>
            <a:xfrm>
              <a:off x="0" y="-19050"/>
              <a:ext cx="4323358" cy="559395"/>
            </a:xfrm>
            <a:prstGeom prst="rect">
              <a:avLst/>
            </a:prstGeom>
          </p:spPr>
          <p:txBody>
            <a:bodyPr anchor="t" rtlCol="false" tIns="0" lIns="0" bIns="0" rIns="0"/>
            <a:lstStyle/>
            <a:p>
              <a:pPr algn="l">
                <a:lnSpc>
                  <a:spcPts val="3187"/>
                </a:lnSpc>
              </a:pPr>
              <a:r>
                <a:rPr lang="en-US" sz="2499" spc="-76">
                  <a:solidFill>
                    <a:srgbClr val="2B2E3C"/>
                  </a:solidFill>
                  <a:latin typeface="Bitter"/>
                  <a:ea typeface="Bitter"/>
                  <a:cs typeface="Bitter"/>
                  <a:sym typeface="Bitter"/>
                </a:rPr>
                <a:t>Compile the Model</a:t>
              </a:r>
            </a:p>
          </p:txBody>
        </p:sp>
      </p:grpSp>
      <p:grpSp>
        <p:nvGrpSpPr>
          <p:cNvPr name="Group 22" id="22"/>
          <p:cNvGrpSpPr/>
          <p:nvPr/>
        </p:nvGrpSpPr>
        <p:grpSpPr>
          <a:xfrm rot="0">
            <a:off x="2593925" y="4446240"/>
            <a:ext cx="7928222" cy="414933"/>
            <a:chOff x="0" y="0"/>
            <a:chExt cx="10570963" cy="553243"/>
          </a:xfrm>
        </p:grpSpPr>
        <p:sp>
          <p:nvSpPr>
            <p:cNvPr name="Freeform 23" id="23"/>
            <p:cNvSpPr/>
            <p:nvPr/>
          </p:nvSpPr>
          <p:spPr>
            <a:xfrm flipH="false" flipV="false" rot="0">
              <a:off x="0" y="0"/>
              <a:ext cx="10570963" cy="553243"/>
            </a:xfrm>
            <a:custGeom>
              <a:avLst/>
              <a:gdLst/>
              <a:ahLst/>
              <a:cxnLst/>
              <a:rect r="r" b="b" t="t" l="l"/>
              <a:pathLst>
                <a:path h="553243" w="10570963">
                  <a:moveTo>
                    <a:pt x="0" y="0"/>
                  </a:moveTo>
                  <a:lnTo>
                    <a:pt x="10570963" y="0"/>
                  </a:lnTo>
                  <a:lnTo>
                    <a:pt x="10570963" y="553243"/>
                  </a:lnTo>
                  <a:lnTo>
                    <a:pt x="0" y="553243"/>
                  </a:lnTo>
                  <a:close/>
                </a:path>
              </a:pathLst>
            </a:custGeom>
            <a:solidFill>
              <a:srgbClr val="000000">
                <a:alpha val="0"/>
              </a:srgbClr>
            </a:solidFill>
          </p:spPr>
        </p:sp>
        <p:sp>
          <p:nvSpPr>
            <p:cNvPr name="TextBox 24" id="24"/>
            <p:cNvSpPr txBox="true"/>
            <p:nvPr/>
          </p:nvSpPr>
          <p:spPr>
            <a:xfrm>
              <a:off x="0" y="-85725"/>
              <a:ext cx="10570963" cy="638968"/>
            </a:xfrm>
            <a:prstGeom prst="rect">
              <a:avLst/>
            </a:prstGeom>
          </p:spPr>
          <p:txBody>
            <a:bodyPr anchor="t" rtlCol="false" tIns="0" lIns="0" bIns="0" rIns="0"/>
            <a:lstStyle/>
            <a:p>
              <a:pPr algn="l">
                <a:lnSpc>
                  <a:spcPts val="3250"/>
                </a:lnSpc>
              </a:pPr>
              <a:r>
                <a:rPr lang="en-US" sz="2000" spc="-41">
                  <a:solidFill>
                    <a:srgbClr val="2B2E3C"/>
                  </a:solidFill>
                  <a:latin typeface="Open Sans"/>
                  <a:ea typeface="Open Sans"/>
                  <a:cs typeface="Open Sans"/>
                  <a:sym typeface="Open Sans"/>
                </a:rPr>
                <a:t>Choose optimizer, loss, metrics.</a:t>
              </a:r>
            </a:p>
          </p:txBody>
        </p:sp>
      </p:grpSp>
      <p:sp>
        <p:nvSpPr>
          <p:cNvPr name="Freeform 25" id="25" descr="preencoded.png"/>
          <p:cNvSpPr/>
          <p:nvPr/>
        </p:nvSpPr>
        <p:spPr>
          <a:xfrm flipH="false" flipV="false" rot="0">
            <a:off x="907851" y="5182492"/>
            <a:ext cx="1297037" cy="1556445"/>
          </a:xfrm>
          <a:custGeom>
            <a:avLst/>
            <a:gdLst/>
            <a:ahLst/>
            <a:cxnLst/>
            <a:rect r="r" b="b" t="t" l="l"/>
            <a:pathLst>
              <a:path h="1556445" w="1297037">
                <a:moveTo>
                  <a:pt x="0" y="0"/>
                </a:moveTo>
                <a:lnTo>
                  <a:pt x="1297038" y="0"/>
                </a:lnTo>
                <a:lnTo>
                  <a:pt x="1297038" y="1556446"/>
                </a:lnTo>
                <a:lnTo>
                  <a:pt x="0" y="1556446"/>
                </a:lnTo>
                <a:lnTo>
                  <a:pt x="0" y="0"/>
                </a:lnTo>
                <a:close/>
              </a:path>
            </a:pathLst>
          </a:custGeom>
          <a:blipFill>
            <a:blip r:embed="rId8"/>
            <a:stretch>
              <a:fillRect l="-61" t="0" r="-61" b="0"/>
            </a:stretch>
          </a:blipFill>
        </p:spPr>
      </p:sp>
      <p:grpSp>
        <p:nvGrpSpPr>
          <p:cNvPr name="Group 26" id="26"/>
          <p:cNvGrpSpPr/>
          <p:nvPr/>
        </p:nvGrpSpPr>
        <p:grpSpPr>
          <a:xfrm rot="0">
            <a:off x="2593925" y="5441900"/>
            <a:ext cx="3242519" cy="405259"/>
            <a:chOff x="0" y="0"/>
            <a:chExt cx="4323358" cy="540345"/>
          </a:xfrm>
        </p:grpSpPr>
        <p:sp>
          <p:nvSpPr>
            <p:cNvPr name="Freeform 27" id="27"/>
            <p:cNvSpPr/>
            <p:nvPr/>
          </p:nvSpPr>
          <p:spPr>
            <a:xfrm flipH="false" flipV="false" rot="0">
              <a:off x="0" y="0"/>
              <a:ext cx="4323358" cy="540345"/>
            </a:xfrm>
            <a:custGeom>
              <a:avLst/>
              <a:gdLst/>
              <a:ahLst/>
              <a:cxnLst/>
              <a:rect r="r" b="b" t="t" l="l"/>
              <a:pathLst>
                <a:path h="540345" w="4323358">
                  <a:moveTo>
                    <a:pt x="0" y="0"/>
                  </a:moveTo>
                  <a:lnTo>
                    <a:pt x="4323358" y="0"/>
                  </a:lnTo>
                  <a:lnTo>
                    <a:pt x="4323358" y="540345"/>
                  </a:lnTo>
                  <a:lnTo>
                    <a:pt x="0" y="540345"/>
                  </a:lnTo>
                  <a:close/>
                </a:path>
              </a:pathLst>
            </a:custGeom>
            <a:solidFill>
              <a:srgbClr val="000000">
                <a:alpha val="0"/>
              </a:srgbClr>
            </a:solidFill>
          </p:spPr>
        </p:sp>
        <p:sp>
          <p:nvSpPr>
            <p:cNvPr name="TextBox 28" id="28"/>
            <p:cNvSpPr txBox="true"/>
            <p:nvPr/>
          </p:nvSpPr>
          <p:spPr>
            <a:xfrm>
              <a:off x="0" y="-19050"/>
              <a:ext cx="4323358" cy="559395"/>
            </a:xfrm>
            <a:prstGeom prst="rect">
              <a:avLst/>
            </a:prstGeom>
          </p:spPr>
          <p:txBody>
            <a:bodyPr anchor="t" rtlCol="false" tIns="0" lIns="0" bIns="0" rIns="0"/>
            <a:lstStyle/>
            <a:p>
              <a:pPr algn="l">
                <a:lnSpc>
                  <a:spcPts val="3187"/>
                </a:lnSpc>
              </a:pPr>
              <a:r>
                <a:rPr lang="en-US" sz="2499" spc="-76">
                  <a:solidFill>
                    <a:srgbClr val="2B2E3C"/>
                  </a:solidFill>
                  <a:latin typeface="Bitter"/>
                  <a:ea typeface="Bitter"/>
                  <a:cs typeface="Bitter"/>
                  <a:sym typeface="Bitter"/>
                </a:rPr>
                <a:t>Train the Model</a:t>
              </a:r>
            </a:p>
          </p:txBody>
        </p:sp>
      </p:grpSp>
      <p:grpSp>
        <p:nvGrpSpPr>
          <p:cNvPr name="Group 29" id="29"/>
          <p:cNvGrpSpPr/>
          <p:nvPr/>
        </p:nvGrpSpPr>
        <p:grpSpPr>
          <a:xfrm rot="0">
            <a:off x="2593925" y="6002685"/>
            <a:ext cx="7928222" cy="414933"/>
            <a:chOff x="0" y="0"/>
            <a:chExt cx="10570963" cy="553243"/>
          </a:xfrm>
        </p:grpSpPr>
        <p:sp>
          <p:nvSpPr>
            <p:cNvPr name="Freeform 30" id="30"/>
            <p:cNvSpPr/>
            <p:nvPr/>
          </p:nvSpPr>
          <p:spPr>
            <a:xfrm flipH="false" flipV="false" rot="0">
              <a:off x="0" y="0"/>
              <a:ext cx="10570963" cy="553243"/>
            </a:xfrm>
            <a:custGeom>
              <a:avLst/>
              <a:gdLst/>
              <a:ahLst/>
              <a:cxnLst/>
              <a:rect r="r" b="b" t="t" l="l"/>
              <a:pathLst>
                <a:path h="553243" w="10570963">
                  <a:moveTo>
                    <a:pt x="0" y="0"/>
                  </a:moveTo>
                  <a:lnTo>
                    <a:pt x="10570963" y="0"/>
                  </a:lnTo>
                  <a:lnTo>
                    <a:pt x="10570963" y="553243"/>
                  </a:lnTo>
                  <a:lnTo>
                    <a:pt x="0" y="553243"/>
                  </a:lnTo>
                  <a:close/>
                </a:path>
              </a:pathLst>
            </a:custGeom>
            <a:solidFill>
              <a:srgbClr val="000000">
                <a:alpha val="0"/>
              </a:srgbClr>
            </a:solidFill>
          </p:spPr>
        </p:sp>
        <p:sp>
          <p:nvSpPr>
            <p:cNvPr name="TextBox 31" id="31"/>
            <p:cNvSpPr txBox="true"/>
            <p:nvPr/>
          </p:nvSpPr>
          <p:spPr>
            <a:xfrm>
              <a:off x="0" y="-85725"/>
              <a:ext cx="10570963" cy="638968"/>
            </a:xfrm>
            <a:prstGeom prst="rect">
              <a:avLst/>
            </a:prstGeom>
          </p:spPr>
          <p:txBody>
            <a:bodyPr anchor="t" rtlCol="false" tIns="0" lIns="0" bIns="0" rIns="0"/>
            <a:lstStyle/>
            <a:p>
              <a:pPr algn="l">
                <a:lnSpc>
                  <a:spcPts val="3250"/>
                </a:lnSpc>
              </a:pPr>
              <a:r>
                <a:rPr lang="en-US" sz="2000" spc="-41">
                  <a:solidFill>
                    <a:srgbClr val="2B2E3C"/>
                  </a:solidFill>
                  <a:latin typeface="Open Sans"/>
                  <a:ea typeface="Open Sans"/>
                  <a:cs typeface="Open Sans"/>
                  <a:sym typeface="Open Sans"/>
                </a:rPr>
                <a:t>Use input data, labels, epochs.</a:t>
              </a:r>
            </a:p>
          </p:txBody>
        </p:sp>
      </p:grpSp>
      <p:sp>
        <p:nvSpPr>
          <p:cNvPr name="Freeform 32" id="32" descr="preencoded.png"/>
          <p:cNvSpPr/>
          <p:nvPr/>
        </p:nvSpPr>
        <p:spPr>
          <a:xfrm flipH="false" flipV="false" rot="0">
            <a:off x="907851" y="6738937"/>
            <a:ext cx="1297037" cy="1556445"/>
          </a:xfrm>
          <a:custGeom>
            <a:avLst/>
            <a:gdLst/>
            <a:ahLst/>
            <a:cxnLst/>
            <a:rect r="r" b="b" t="t" l="l"/>
            <a:pathLst>
              <a:path h="1556445" w="1297037">
                <a:moveTo>
                  <a:pt x="0" y="0"/>
                </a:moveTo>
                <a:lnTo>
                  <a:pt x="1297038" y="0"/>
                </a:lnTo>
                <a:lnTo>
                  <a:pt x="1297038" y="1556445"/>
                </a:lnTo>
                <a:lnTo>
                  <a:pt x="0" y="1556445"/>
                </a:lnTo>
                <a:lnTo>
                  <a:pt x="0" y="0"/>
                </a:lnTo>
                <a:close/>
              </a:path>
            </a:pathLst>
          </a:custGeom>
          <a:blipFill>
            <a:blip r:embed="rId9"/>
            <a:stretch>
              <a:fillRect l="-61" t="0" r="-61" b="0"/>
            </a:stretch>
          </a:blipFill>
        </p:spPr>
      </p:sp>
      <p:grpSp>
        <p:nvGrpSpPr>
          <p:cNvPr name="Group 33" id="33"/>
          <p:cNvGrpSpPr/>
          <p:nvPr/>
        </p:nvGrpSpPr>
        <p:grpSpPr>
          <a:xfrm rot="0">
            <a:off x="2593925" y="6998345"/>
            <a:ext cx="3242519" cy="405259"/>
            <a:chOff x="0" y="0"/>
            <a:chExt cx="4323358" cy="540345"/>
          </a:xfrm>
        </p:grpSpPr>
        <p:sp>
          <p:nvSpPr>
            <p:cNvPr name="Freeform 34" id="34"/>
            <p:cNvSpPr/>
            <p:nvPr/>
          </p:nvSpPr>
          <p:spPr>
            <a:xfrm flipH="false" flipV="false" rot="0">
              <a:off x="0" y="0"/>
              <a:ext cx="4323358" cy="540345"/>
            </a:xfrm>
            <a:custGeom>
              <a:avLst/>
              <a:gdLst/>
              <a:ahLst/>
              <a:cxnLst/>
              <a:rect r="r" b="b" t="t" l="l"/>
              <a:pathLst>
                <a:path h="540345" w="4323358">
                  <a:moveTo>
                    <a:pt x="0" y="0"/>
                  </a:moveTo>
                  <a:lnTo>
                    <a:pt x="4323358" y="0"/>
                  </a:lnTo>
                  <a:lnTo>
                    <a:pt x="4323358" y="540345"/>
                  </a:lnTo>
                  <a:lnTo>
                    <a:pt x="0" y="540345"/>
                  </a:lnTo>
                  <a:close/>
                </a:path>
              </a:pathLst>
            </a:custGeom>
            <a:solidFill>
              <a:srgbClr val="000000">
                <a:alpha val="0"/>
              </a:srgbClr>
            </a:solidFill>
          </p:spPr>
        </p:sp>
        <p:sp>
          <p:nvSpPr>
            <p:cNvPr name="TextBox 35" id="35"/>
            <p:cNvSpPr txBox="true"/>
            <p:nvPr/>
          </p:nvSpPr>
          <p:spPr>
            <a:xfrm>
              <a:off x="0" y="-19050"/>
              <a:ext cx="4323358" cy="559395"/>
            </a:xfrm>
            <a:prstGeom prst="rect">
              <a:avLst/>
            </a:prstGeom>
          </p:spPr>
          <p:txBody>
            <a:bodyPr anchor="t" rtlCol="false" tIns="0" lIns="0" bIns="0" rIns="0"/>
            <a:lstStyle/>
            <a:p>
              <a:pPr algn="l">
                <a:lnSpc>
                  <a:spcPts val="3187"/>
                </a:lnSpc>
              </a:pPr>
              <a:r>
                <a:rPr lang="en-US" sz="2499" spc="-76">
                  <a:solidFill>
                    <a:srgbClr val="2B2E3C"/>
                  </a:solidFill>
                  <a:latin typeface="Bitter"/>
                  <a:ea typeface="Bitter"/>
                  <a:cs typeface="Bitter"/>
                  <a:sym typeface="Bitter"/>
                </a:rPr>
                <a:t>Evaluate the Model</a:t>
              </a:r>
            </a:p>
          </p:txBody>
        </p:sp>
      </p:grpSp>
      <p:grpSp>
        <p:nvGrpSpPr>
          <p:cNvPr name="Group 36" id="36"/>
          <p:cNvGrpSpPr/>
          <p:nvPr/>
        </p:nvGrpSpPr>
        <p:grpSpPr>
          <a:xfrm rot="0">
            <a:off x="2593925" y="7559129"/>
            <a:ext cx="7928222" cy="414933"/>
            <a:chOff x="0" y="0"/>
            <a:chExt cx="10570963" cy="553243"/>
          </a:xfrm>
        </p:grpSpPr>
        <p:sp>
          <p:nvSpPr>
            <p:cNvPr name="Freeform 37" id="37"/>
            <p:cNvSpPr/>
            <p:nvPr/>
          </p:nvSpPr>
          <p:spPr>
            <a:xfrm flipH="false" flipV="false" rot="0">
              <a:off x="0" y="0"/>
              <a:ext cx="10570963" cy="553243"/>
            </a:xfrm>
            <a:custGeom>
              <a:avLst/>
              <a:gdLst/>
              <a:ahLst/>
              <a:cxnLst/>
              <a:rect r="r" b="b" t="t" l="l"/>
              <a:pathLst>
                <a:path h="553243" w="10570963">
                  <a:moveTo>
                    <a:pt x="0" y="0"/>
                  </a:moveTo>
                  <a:lnTo>
                    <a:pt x="10570963" y="0"/>
                  </a:lnTo>
                  <a:lnTo>
                    <a:pt x="10570963" y="553243"/>
                  </a:lnTo>
                  <a:lnTo>
                    <a:pt x="0" y="553243"/>
                  </a:lnTo>
                  <a:close/>
                </a:path>
              </a:pathLst>
            </a:custGeom>
            <a:solidFill>
              <a:srgbClr val="000000">
                <a:alpha val="0"/>
              </a:srgbClr>
            </a:solidFill>
          </p:spPr>
        </p:sp>
        <p:sp>
          <p:nvSpPr>
            <p:cNvPr name="TextBox 38" id="38"/>
            <p:cNvSpPr txBox="true"/>
            <p:nvPr/>
          </p:nvSpPr>
          <p:spPr>
            <a:xfrm>
              <a:off x="0" y="-85725"/>
              <a:ext cx="10570963" cy="638968"/>
            </a:xfrm>
            <a:prstGeom prst="rect">
              <a:avLst/>
            </a:prstGeom>
          </p:spPr>
          <p:txBody>
            <a:bodyPr anchor="t" rtlCol="false" tIns="0" lIns="0" bIns="0" rIns="0"/>
            <a:lstStyle/>
            <a:p>
              <a:pPr algn="l">
                <a:lnSpc>
                  <a:spcPts val="3250"/>
                </a:lnSpc>
              </a:pPr>
              <a:r>
                <a:rPr lang="en-US" sz="2000" spc="-41">
                  <a:solidFill>
                    <a:srgbClr val="2B2E3C"/>
                  </a:solidFill>
                  <a:latin typeface="Open Sans"/>
                  <a:ea typeface="Open Sans"/>
                  <a:cs typeface="Open Sans"/>
                  <a:sym typeface="Open Sans"/>
                </a:rPr>
                <a:t>Assess accuracy and loss.</a:t>
              </a:r>
            </a:p>
          </p:txBody>
        </p:sp>
      </p:grpSp>
      <p:grpSp>
        <p:nvGrpSpPr>
          <p:cNvPr name="Group 39" id="39"/>
          <p:cNvGrpSpPr/>
          <p:nvPr/>
        </p:nvGrpSpPr>
        <p:grpSpPr>
          <a:xfrm rot="0">
            <a:off x="907851" y="8587085"/>
            <a:ext cx="9614298" cy="829866"/>
            <a:chOff x="0" y="0"/>
            <a:chExt cx="12819063" cy="1106488"/>
          </a:xfrm>
        </p:grpSpPr>
        <p:sp>
          <p:nvSpPr>
            <p:cNvPr name="Freeform 40" id="40"/>
            <p:cNvSpPr/>
            <p:nvPr/>
          </p:nvSpPr>
          <p:spPr>
            <a:xfrm flipH="false" flipV="false" rot="0">
              <a:off x="0" y="0"/>
              <a:ext cx="12819063" cy="1106488"/>
            </a:xfrm>
            <a:custGeom>
              <a:avLst/>
              <a:gdLst/>
              <a:ahLst/>
              <a:cxnLst/>
              <a:rect r="r" b="b" t="t" l="l"/>
              <a:pathLst>
                <a:path h="1106488" w="12819063">
                  <a:moveTo>
                    <a:pt x="0" y="0"/>
                  </a:moveTo>
                  <a:lnTo>
                    <a:pt x="12819063" y="0"/>
                  </a:lnTo>
                  <a:lnTo>
                    <a:pt x="12819063" y="1106488"/>
                  </a:lnTo>
                  <a:lnTo>
                    <a:pt x="0" y="1106488"/>
                  </a:lnTo>
                  <a:close/>
                </a:path>
              </a:pathLst>
            </a:custGeom>
            <a:solidFill>
              <a:srgbClr val="000000">
                <a:alpha val="0"/>
              </a:srgbClr>
            </a:solidFill>
          </p:spPr>
        </p:sp>
        <p:sp>
          <p:nvSpPr>
            <p:cNvPr name="TextBox 41" id="41"/>
            <p:cNvSpPr txBox="true"/>
            <p:nvPr/>
          </p:nvSpPr>
          <p:spPr>
            <a:xfrm>
              <a:off x="0" y="-85725"/>
              <a:ext cx="12819063" cy="1192213"/>
            </a:xfrm>
            <a:prstGeom prst="rect">
              <a:avLst/>
            </a:prstGeom>
          </p:spPr>
          <p:txBody>
            <a:bodyPr anchor="t" rtlCol="false" tIns="0" lIns="0" bIns="0" rIns="0"/>
            <a:lstStyle/>
            <a:p>
              <a:pPr algn="l">
                <a:lnSpc>
                  <a:spcPts val="3250"/>
                </a:lnSpc>
              </a:pPr>
              <a:r>
                <a:rPr lang="en-US" sz="2000" spc="-41">
                  <a:solidFill>
                    <a:srgbClr val="2B2E3C"/>
                  </a:solidFill>
                  <a:latin typeface="Open Sans"/>
                  <a:ea typeface="Open Sans"/>
                  <a:cs typeface="Open Sans"/>
                  <a:sym typeface="Open Sans"/>
                </a:rPr>
                <a:t>Create a neural network, compile it with essential components. Train it with appropriate data, and then evaluate its performance.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858441" y="813792"/>
            <a:ext cx="8357295" cy="766465"/>
            <a:chOff x="0" y="0"/>
            <a:chExt cx="11143060" cy="1021953"/>
          </a:xfrm>
        </p:grpSpPr>
        <p:sp>
          <p:nvSpPr>
            <p:cNvPr name="Freeform 9" id="9"/>
            <p:cNvSpPr/>
            <p:nvPr/>
          </p:nvSpPr>
          <p:spPr>
            <a:xfrm flipH="false" flipV="false" rot="0">
              <a:off x="0" y="0"/>
              <a:ext cx="11143060" cy="1021953"/>
            </a:xfrm>
            <a:custGeom>
              <a:avLst/>
              <a:gdLst/>
              <a:ahLst/>
              <a:cxnLst/>
              <a:rect r="r" b="b" t="t" l="l"/>
              <a:pathLst>
                <a:path h="1021953" w="11143060">
                  <a:moveTo>
                    <a:pt x="0" y="0"/>
                  </a:moveTo>
                  <a:lnTo>
                    <a:pt x="11143060" y="0"/>
                  </a:lnTo>
                  <a:lnTo>
                    <a:pt x="11143060" y="1021953"/>
                  </a:lnTo>
                  <a:lnTo>
                    <a:pt x="0" y="1021953"/>
                  </a:lnTo>
                  <a:close/>
                </a:path>
              </a:pathLst>
            </a:custGeom>
            <a:solidFill>
              <a:srgbClr val="000000">
                <a:alpha val="0"/>
              </a:srgbClr>
            </a:solidFill>
          </p:spPr>
        </p:sp>
        <p:sp>
          <p:nvSpPr>
            <p:cNvPr name="TextBox 10" id="10"/>
            <p:cNvSpPr txBox="true"/>
            <p:nvPr/>
          </p:nvSpPr>
          <p:spPr>
            <a:xfrm>
              <a:off x="0" y="-28575"/>
              <a:ext cx="11143060" cy="1050528"/>
            </a:xfrm>
            <a:prstGeom prst="rect">
              <a:avLst/>
            </a:prstGeom>
          </p:spPr>
          <p:txBody>
            <a:bodyPr anchor="t" rtlCol="false" tIns="0" lIns="0" bIns="0" rIns="0"/>
            <a:lstStyle/>
            <a:p>
              <a:pPr algn="l">
                <a:lnSpc>
                  <a:spcPts val="6000"/>
                </a:lnSpc>
              </a:pPr>
              <a:r>
                <a:rPr lang="en-US" sz="4812" spc="-145">
                  <a:solidFill>
                    <a:srgbClr val="2C3F42"/>
                  </a:solidFill>
                  <a:latin typeface="Bitter"/>
                  <a:ea typeface="Bitter"/>
                  <a:cs typeface="Bitter"/>
                  <a:sym typeface="Bitter"/>
                </a:rPr>
                <a:t>Activation Functions Explained</a:t>
              </a:r>
            </a:p>
          </p:txBody>
        </p:sp>
      </p:grpSp>
      <p:grpSp>
        <p:nvGrpSpPr>
          <p:cNvPr name="Group 11" id="11"/>
          <p:cNvGrpSpPr/>
          <p:nvPr/>
        </p:nvGrpSpPr>
        <p:grpSpPr>
          <a:xfrm rot="0">
            <a:off x="853679" y="1943397"/>
            <a:ext cx="9722644" cy="1441697"/>
            <a:chOff x="0" y="0"/>
            <a:chExt cx="12963525" cy="1922263"/>
          </a:xfrm>
        </p:grpSpPr>
        <p:sp>
          <p:nvSpPr>
            <p:cNvPr name="Freeform 12" id="12"/>
            <p:cNvSpPr/>
            <p:nvPr/>
          </p:nvSpPr>
          <p:spPr>
            <a:xfrm flipH="false" flipV="false" rot="0">
              <a:off x="6350" y="6350"/>
              <a:ext cx="12950952" cy="1909572"/>
            </a:xfrm>
            <a:custGeom>
              <a:avLst/>
              <a:gdLst/>
              <a:ahLst/>
              <a:cxnLst/>
              <a:rect r="r" b="b" t="t" l="l"/>
              <a:pathLst>
                <a:path h="1909572" w="12950952">
                  <a:moveTo>
                    <a:pt x="0" y="137414"/>
                  </a:moveTo>
                  <a:cubicBezTo>
                    <a:pt x="0" y="61468"/>
                    <a:pt x="61849" y="0"/>
                    <a:pt x="138176" y="0"/>
                  </a:cubicBezTo>
                  <a:lnTo>
                    <a:pt x="12812776" y="0"/>
                  </a:lnTo>
                  <a:cubicBezTo>
                    <a:pt x="12889103" y="0"/>
                    <a:pt x="12950952" y="61468"/>
                    <a:pt x="12950952" y="137414"/>
                  </a:cubicBezTo>
                  <a:lnTo>
                    <a:pt x="12950952" y="1772158"/>
                  </a:lnTo>
                  <a:cubicBezTo>
                    <a:pt x="12950952" y="1847977"/>
                    <a:pt x="12889103" y="1909572"/>
                    <a:pt x="12812776" y="1909572"/>
                  </a:cubicBezTo>
                  <a:lnTo>
                    <a:pt x="138176" y="1909572"/>
                  </a:lnTo>
                  <a:cubicBezTo>
                    <a:pt x="61849" y="1909572"/>
                    <a:pt x="0" y="1848104"/>
                    <a:pt x="0" y="1772158"/>
                  </a:cubicBezTo>
                  <a:close/>
                </a:path>
              </a:pathLst>
            </a:custGeom>
            <a:solidFill>
              <a:srgbClr val="FCE2CF"/>
            </a:solidFill>
          </p:spPr>
        </p:sp>
        <p:sp>
          <p:nvSpPr>
            <p:cNvPr name="Freeform 13" id="13"/>
            <p:cNvSpPr/>
            <p:nvPr/>
          </p:nvSpPr>
          <p:spPr>
            <a:xfrm flipH="false" flipV="false" rot="0">
              <a:off x="0" y="0"/>
              <a:ext cx="12963652" cy="1922272"/>
            </a:xfrm>
            <a:custGeom>
              <a:avLst/>
              <a:gdLst/>
              <a:ahLst/>
              <a:cxnLst/>
              <a:rect r="r" b="b" t="t" l="l"/>
              <a:pathLst>
                <a:path h="1922272" w="12963652">
                  <a:moveTo>
                    <a:pt x="0" y="143764"/>
                  </a:moveTo>
                  <a:cubicBezTo>
                    <a:pt x="0" y="64262"/>
                    <a:pt x="64770" y="0"/>
                    <a:pt x="144526" y="0"/>
                  </a:cubicBezTo>
                  <a:lnTo>
                    <a:pt x="12819126" y="0"/>
                  </a:lnTo>
                  <a:lnTo>
                    <a:pt x="12819126" y="6350"/>
                  </a:lnTo>
                  <a:lnTo>
                    <a:pt x="12819126" y="0"/>
                  </a:lnTo>
                  <a:cubicBezTo>
                    <a:pt x="12898882" y="0"/>
                    <a:pt x="12963652" y="64262"/>
                    <a:pt x="12963652" y="143764"/>
                  </a:cubicBezTo>
                  <a:lnTo>
                    <a:pt x="12957302" y="143764"/>
                  </a:lnTo>
                  <a:lnTo>
                    <a:pt x="12963652" y="143764"/>
                  </a:lnTo>
                  <a:lnTo>
                    <a:pt x="12963652" y="1778508"/>
                  </a:lnTo>
                  <a:lnTo>
                    <a:pt x="12957302" y="1778508"/>
                  </a:lnTo>
                  <a:lnTo>
                    <a:pt x="12963652" y="1778508"/>
                  </a:lnTo>
                  <a:cubicBezTo>
                    <a:pt x="12963652" y="1857883"/>
                    <a:pt x="12898882" y="1922272"/>
                    <a:pt x="12819126" y="1922272"/>
                  </a:cubicBezTo>
                  <a:lnTo>
                    <a:pt x="12819126" y="1915922"/>
                  </a:lnTo>
                  <a:lnTo>
                    <a:pt x="12819126" y="1922272"/>
                  </a:lnTo>
                  <a:lnTo>
                    <a:pt x="144526" y="1922272"/>
                  </a:lnTo>
                  <a:lnTo>
                    <a:pt x="144526" y="1915922"/>
                  </a:lnTo>
                  <a:lnTo>
                    <a:pt x="144526" y="1922272"/>
                  </a:lnTo>
                  <a:cubicBezTo>
                    <a:pt x="64770" y="1922272"/>
                    <a:pt x="0" y="1858010"/>
                    <a:pt x="0" y="1778508"/>
                  </a:cubicBezTo>
                  <a:lnTo>
                    <a:pt x="0" y="143764"/>
                  </a:lnTo>
                  <a:lnTo>
                    <a:pt x="6350" y="143764"/>
                  </a:lnTo>
                  <a:lnTo>
                    <a:pt x="0" y="143764"/>
                  </a:lnTo>
                  <a:moveTo>
                    <a:pt x="12700" y="143764"/>
                  </a:moveTo>
                  <a:lnTo>
                    <a:pt x="12700" y="1778508"/>
                  </a:lnTo>
                  <a:lnTo>
                    <a:pt x="6350" y="1778508"/>
                  </a:lnTo>
                  <a:lnTo>
                    <a:pt x="12700" y="1778508"/>
                  </a:lnTo>
                  <a:cubicBezTo>
                    <a:pt x="12700" y="1850771"/>
                    <a:pt x="71628" y="1909572"/>
                    <a:pt x="144526" y="1909572"/>
                  </a:cubicBezTo>
                  <a:lnTo>
                    <a:pt x="12819126" y="1909572"/>
                  </a:lnTo>
                  <a:cubicBezTo>
                    <a:pt x="12891897" y="1909572"/>
                    <a:pt x="12950952" y="1850898"/>
                    <a:pt x="12950952" y="1778508"/>
                  </a:cubicBezTo>
                  <a:lnTo>
                    <a:pt x="12950952" y="143764"/>
                  </a:lnTo>
                  <a:cubicBezTo>
                    <a:pt x="12950952" y="71501"/>
                    <a:pt x="12892024" y="12700"/>
                    <a:pt x="12819126" y="12700"/>
                  </a:cubicBezTo>
                  <a:lnTo>
                    <a:pt x="144526" y="12700"/>
                  </a:lnTo>
                  <a:lnTo>
                    <a:pt x="144526" y="6350"/>
                  </a:lnTo>
                  <a:lnTo>
                    <a:pt x="144526" y="12700"/>
                  </a:lnTo>
                  <a:cubicBezTo>
                    <a:pt x="71628" y="12700"/>
                    <a:pt x="12700" y="71374"/>
                    <a:pt x="12700" y="143764"/>
                  </a:cubicBezTo>
                  <a:close/>
                </a:path>
              </a:pathLst>
            </a:custGeom>
            <a:solidFill>
              <a:srgbClr val="E2C8B5"/>
            </a:solidFill>
          </p:spPr>
        </p:sp>
      </p:grpSp>
      <p:grpSp>
        <p:nvGrpSpPr>
          <p:cNvPr name="Group 14" id="14"/>
          <p:cNvGrpSpPr/>
          <p:nvPr/>
        </p:nvGrpSpPr>
        <p:grpSpPr>
          <a:xfrm rot="0">
            <a:off x="1113234" y="2202954"/>
            <a:ext cx="3066009" cy="383233"/>
            <a:chOff x="0" y="0"/>
            <a:chExt cx="4088012" cy="510977"/>
          </a:xfrm>
        </p:grpSpPr>
        <p:sp>
          <p:nvSpPr>
            <p:cNvPr name="Freeform 15" id="15"/>
            <p:cNvSpPr/>
            <p:nvPr/>
          </p:nvSpPr>
          <p:spPr>
            <a:xfrm flipH="false" flipV="false" rot="0">
              <a:off x="0" y="0"/>
              <a:ext cx="4088012" cy="510977"/>
            </a:xfrm>
            <a:custGeom>
              <a:avLst/>
              <a:gdLst/>
              <a:ahLst/>
              <a:cxnLst/>
              <a:rect r="r" b="b" t="t" l="l"/>
              <a:pathLst>
                <a:path h="510977" w="4088012">
                  <a:moveTo>
                    <a:pt x="0" y="0"/>
                  </a:moveTo>
                  <a:lnTo>
                    <a:pt x="4088012" y="0"/>
                  </a:lnTo>
                  <a:lnTo>
                    <a:pt x="4088012" y="510977"/>
                  </a:lnTo>
                  <a:lnTo>
                    <a:pt x="0" y="510977"/>
                  </a:lnTo>
                  <a:close/>
                </a:path>
              </a:pathLst>
            </a:custGeom>
            <a:solidFill>
              <a:srgbClr val="000000">
                <a:alpha val="0"/>
              </a:srgbClr>
            </a:solidFill>
          </p:spPr>
        </p:sp>
        <p:sp>
          <p:nvSpPr>
            <p:cNvPr name="TextBox 16" id="16"/>
            <p:cNvSpPr txBox="true"/>
            <p:nvPr/>
          </p:nvSpPr>
          <p:spPr>
            <a:xfrm>
              <a:off x="0" y="-19050"/>
              <a:ext cx="4088012" cy="530027"/>
            </a:xfrm>
            <a:prstGeom prst="rect">
              <a:avLst/>
            </a:prstGeom>
          </p:spPr>
          <p:txBody>
            <a:bodyPr anchor="t" rtlCol="false" tIns="0" lIns="0" bIns="0" rIns="0"/>
            <a:lstStyle/>
            <a:p>
              <a:pPr algn="l">
                <a:lnSpc>
                  <a:spcPts val="3000"/>
                </a:lnSpc>
              </a:pPr>
              <a:r>
                <a:rPr lang="en-US" sz="2375" spc="-72">
                  <a:solidFill>
                    <a:srgbClr val="2B2E3C"/>
                  </a:solidFill>
                  <a:latin typeface="Bitter"/>
                  <a:ea typeface="Bitter"/>
                  <a:cs typeface="Bitter"/>
                  <a:sym typeface="Bitter"/>
                </a:rPr>
                <a:t>ReLU</a:t>
              </a:r>
            </a:p>
          </p:txBody>
        </p:sp>
      </p:grpSp>
      <p:grpSp>
        <p:nvGrpSpPr>
          <p:cNvPr name="Group 17" id="17"/>
          <p:cNvGrpSpPr/>
          <p:nvPr/>
        </p:nvGrpSpPr>
        <p:grpSpPr>
          <a:xfrm rot="0">
            <a:off x="1113234" y="2733229"/>
            <a:ext cx="9203531" cy="392311"/>
            <a:chOff x="0" y="0"/>
            <a:chExt cx="12271375" cy="523082"/>
          </a:xfrm>
        </p:grpSpPr>
        <p:sp>
          <p:nvSpPr>
            <p:cNvPr name="Freeform 18" id="18"/>
            <p:cNvSpPr/>
            <p:nvPr/>
          </p:nvSpPr>
          <p:spPr>
            <a:xfrm flipH="false" flipV="false" rot="0">
              <a:off x="0" y="0"/>
              <a:ext cx="12271375" cy="523082"/>
            </a:xfrm>
            <a:custGeom>
              <a:avLst/>
              <a:gdLst/>
              <a:ahLst/>
              <a:cxnLst/>
              <a:rect r="r" b="b" t="t" l="l"/>
              <a:pathLst>
                <a:path h="523082" w="12271375">
                  <a:moveTo>
                    <a:pt x="0" y="0"/>
                  </a:moveTo>
                  <a:lnTo>
                    <a:pt x="12271375" y="0"/>
                  </a:lnTo>
                  <a:lnTo>
                    <a:pt x="12271375" y="523082"/>
                  </a:lnTo>
                  <a:lnTo>
                    <a:pt x="0" y="523082"/>
                  </a:lnTo>
                  <a:close/>
                </a:path>
              </a:pathLst>
            </a:custGeom>
            <a:solidFill>
              <a:srgbClr val="000000">
                <a:alpha val="0"/>
              </a:srgbClr>
            </a:solidFill>
          </p:spPr>
        </p:sp>
        <p:sp>
          <p:nvSpPr>
            <p:cNvPr name="TextBox 19" id="19"/>
            <p:cNvSpPr txBox="true"/>
            <p:nvPr/>
          </p:nvSpPr>
          <p:spPr>
            <a:xfrm>
              <a:off x="0" y="-76200"/>
              <a:ext cx="12271375" cy="599282"/>
            </a:xfrm>
            <a:prstGeom prst="rect">
              <a:avLst/>
            </a:prstGeom>
          </p:spPr>
          <p:txBody>
            <a:bodyPr anchor="t" rtlCol="false" tIns="0" lIns="0" bIns="0" rIns="0"/>
            <a:lstStyle/>
            <a:p>
              <a:pPr algn="l">
                <a:lnSpc>
                  <a:spcPts val="3062"/>
                </a:lnSpc>
              </a:pPr>
              <a:r>
                <a:rPr lang="en-US" sz="1874" spc="-38">
                  <a:solidFill>
                    <a:srgbClr val="2B2E3C"/>
                  </a:solidFill>
                  <a:latin typeface="Open Sans"/>
                  <a:ea typeface="Open Sans"/>
                  <a:cs typeface="Open Sans"/>
                  <a:sym typeface="Open Sans"/>
                </a:rPr>
                <a:t>Common choice for hidden layers.</a:t>
              </a:r>
            </a:p>
          </p:txBody>
        </p:sp>
      </p:grpSp>
      <p:grpSp>
        <p:nvGrpSpPr>
          <p:cNvPr name="Group 20" id="20"/>
          <p:cNvGrpSpPr/>
          <p:nvPr/>
        </p:nvGrpSpPr>
        <p:grpSpPr>
          <a:xfrm rot="0">
            <a:off x="853679" y="3620840"/>
            <a:ext cx="9722644" cy="1441698"/>
            <a:chOff x="0" y="0"/>
            <a:chExt cx="12963525" cy="1922263"/>
          </a:xfrm>
        </p:grpSpPr>
        <p:sp>
          <p:nvSpPr>
            <p:cNvPr name="Freeform 21" id="21"/>
            <p:cNvSpPr/>
            <p:nvPr/>
          </p:nvSpPr>
          <p:spPr>
            <a:xfrm flipH="false" flipV="false" rot="0">
              <a:off x="6350" y="6350"/>
              <a:ext cx="12950952" cy="1909572"/>
            </a:xfrm>
            <a:custGeom>
              <a:avLst/>
              <a:gdLst/>
              <a:ahLst/>
              <a:cxnLst/>
              <a:rect r="r" b="b" t="t" l="l"/>
              <a:pathLst>
                <a:path h="1909572" w="12950952">
                  <a:moveTo>
                    <a:pt x="0" y="137414"/>
                  </a:moveTo>
                  <a:cubicBezTo>
                    <a:pt x="0" y="61468"/>
                    <a:pt x="61849" y="0"/>
                    <a:pt x="138176" y="0"/>
                  </a:cubicBezTo>
                  <a:lnTo>
                    <a:pt x="12812776" y="0"/>
                  </a:lnTo>
                  <a:cubicBezTo>
                    <a:pt x="12889103" y="0"/>
                    <a:pt x="12950952" y="61468"/>
                    <a:pt x="12950952" y="137414"/>
                  </a:cubicBezTo>
                  <a:lnTo>
                    <a:pt x="12950952" y="1772158"/>
                  </a:lnTo>
                  <a:cubicBezTo>
                    <a:pt x="12950952" y="1847977"/>
                    <a:pt x="12889103" y="1909572"/>
                    <a:pt x="12812776" y="1909572"/>
                  </a:cubicBezTo>
                  <a:lnTo>
                    <a:pt x="138176" y="1909572"/>
                  </a:lnTo>
                  <a:cubicBezTo>
                    <a:pt x="61849" y="1909572"/>
                    <a:pt x="0" y="1848104"/>
                    <a:pt x="0" y="1772158"/>
                  </a:cubicBezTo>
                  <a:close/>
                </a:path>
              </a:pathLst>
            </a:custGeom>
            <a:solidFill>
              <a:srgbClr val="FCE2CF"/>
            </a:solidFill>
          </p:spPr>
        </p:sp>
        <p:sp>
          <p:nvSpPr>
            <p:cNvPr name="Freeform 22" id="22"/>
            <p:cNvSpPr/>
            <p:nvPr/>
          </p:nvSpPr>
          <p:spPr>
            <a:xfrm flipH="false" flipV="false" rot="0">
              <a:off x="0" y="0"/>
              <a:ext cx="12963652" cy="1922272"/>
            </a:xfrm>
            <a:custGeom>
              <a:avLst/>
              <a:gdLst/>
              <a:ahLst/>
              <a:cxnLst/>
              <a:rect r="r" b="b" t="t" l="l"/>
              <a:pathLst>
                <a:path h="1922272" w="12963652">
                  <a:moveTo>
                    <a:pt x="0" y="143764"/>
                  </a:moveTo>
                  <a:cubicBezTo>
                    <a:pt x="0" y="64262"/>
                    <a:pt x="64770" y="0"/>
                    <a:pt x="144526" y="0"/>
                  </a:cubicBezTo>
                  <a:lnTo>
                    <a:pt x="12819126" y="0"/>
                  </a:lnTo>
                  <a:lnTo>
                    <a:pt x="12819126" y="6350"/>
                  </a:lnTo>
                  <a:lnTo>
                    <a:pt x="12819126" y="0"/>
                  </a:lnTo>
                  <a:cubicBezTo>
                    <a:pt x="12898882" y="0"/>
                    <a:pt x="12963652" y="64262"/>
                    <a:pt x="12963652" y="143764"/>
                  </a:cubicBezTo>
                  <a:lnTo>
                    <a:pt x="12957302" y="143764"/>
                  </a:lnTo>
                  <a:lnTo>
                    <a:pt x="12963652" y="143764"/>
                  </a:lnTo>
                  <a:lnTo>
                    <a:pt x="12963652" y="1778508"/>
                  </a:lnTo>
                  <a:lnTo>
                    <a:pt x="12957302" y="1778508"/>
                  </a:lnTo>
                  <a:lnTo>
                    <a:pt x="12963652" y="1778508"/>
                  </a:lnTo>
                  <a:cubicBezTo>
                    <a:pt x="12963652" y="1857883"/>
                    <a:pt x="12898882" y="1922272"/>
                    <a:pt x="12819126" y="1922272"/>
                  </a:cubicBezTo>
                  <a:lnTo>
                    <a:pt x="12819126" y="1915922"/>
                  </a:lnTo>
                  <a:lnTo>
                    <a:pt x="12819126" y="1922272"/>
                  </a:lnTo>
                  <a:lnTo>
                    <a:pt x="144526" y="1922272"/>
                  </a:lnTo>
                  <a:lnTo>
                    <a:pt x="144526" y="1915922"/>
                  </a:lnTo>
                  <a:lnTo>
                    <a:pt x="144526" y="1922272"/>
                  </a:lnTo>
                  <a:cubicBezTo>
                    <a:pt x="64770" y="1922272"/>
                    <a:pt x="0" y="1858010"/>
                    <a:pt x="0" y="1778508"/>
                  </a:cubicBezTo>
                  <a:lnTo>
                    <a:pt x="0" y="143764"/>
                  </a:lnTo>
                  <a:lnTo>
                    <a:pt x="6350" y="143764"/>
                  </a:lnTo>
                  <a:lnTo>
                    <a:pt x="0" y="143764"/>
                  </a:lnTo>
                  <a:moveTo>
                    <a:pt x="12700" y="143764"/>
                  </a:moveTo>
                  <a:lnTo>
                    <a:pt x="12700" y="1778508"/>
                  </a:lnTo>
                  <a:lnTo>
                    <a:pt x="6350" y="1778508"/>
                  </a:lnTo>
                  <a:lnTo>
                    <a:pt x="12700" y="1778508"/>
                  </a:lnTo>
                  <a:cubicBezTo>
                    <a:pt x="12700" y="1850771"/>
                    <a:pt x="71628" y="1909572"/>
                    <a:pt x="144526" y="1909572"/>
                  </a:cubicBezTo>
                  <a:lnTo>
                    <a:pt x="12819126" y="1909572"/>
                  </a:lnTo>
                  <a:cubicBezTo>
                    <a:pt x="12891897" y="1909572"/>
                    <a:pt x="12950952" y="1850898"/>
                    <a:pt x="12950952" y="1778508"/>
                  </a:cubicBezTo>
                  <a:lnTo>
                    <a:pt x="12950952" y="143764"/>
                  </a:lnTo>
                  <a:cubicBezTo>
                    <a:pt x="12950952" y="71501"/>
                    <a:pt x="12892024" y="12700"/>
                    <a:pt x="12819126" y="12700"/>
                  </a:cubicBezTo>
                  <a:lnTo>
                    <a:pt x="144526" y="12700"/>
                  </a:lnTo>
                  <a:lnTo>
                    <a:pt x="144526" y="6350"/>
                  </a:lnTo>
                  <a:lnTo>
                    <a:pt x="144526" y="12700"/>
                  </a:lnTo>
                  <a:cubicBezTo>
                    <a:pt x="71628" y="12700"/>
                    <a:pt x="12700" y="71374"/>
                    <a:pt x="12700" y="143764"/>
                  </a:cubicBezTo>
                  <a:close/>
                </a:path>
              </a:pathLst>
            </a:custGeom>
            <a:solidFill>
              <a:srgbClr val="E2C8B5"/>
            </a:solidFill>
          </p:spPr>
        </p:sp>
      </p:grpSp>
      <p:grpSp>
        <p:nvGrpSpPr>
          <p:cNvPr name="Group 23" id="23"/>
          <p:cNvGrpSpPr/>
          <p:nvPr/>
        </p:nvGrpSpPr>
        <p:grpSpPr>
          <a:xfrm rot="0">
            <a:off x="1113234" y="3880396"/>
            <a:ext cx="3066009" cy="383232"/>
            <a:chOff x="0" y="0"/>
            <a:chExt cx="4088012" cy="510977"/>
          </a:xfrm>
        </p:grpSpPr>
        <p:sp>
          <p:nvSpPr>
            <p:cNvPr name="Freeform 24" id="24"/>
            <p:cNvSpPr/>
            <p:nvPr/>
          </p:nvSpPr>
          <p:spPr>
            <a:xfrm flipH="false" flipV="false" rot="0">
              <a:off x="0" y="0"/>
              <a:ext cx="4088012" cy="510977"/>
            </a:xfrm>
            <a:custGeom>
              <a:avLst/>
              <a:gdLst/>
              <a:ahLst/>
              <a:cxnLst/>
              <a:rect r="r" b="b" t="t" l="l"/>
              <a:pathLst>
                <a:path h="510977" w="4088012">
                  <a:moveTo>
                    <a:pt x="0" y="0"/>
                  </a:moveTo>
                  <a:lnTo>
                    <a:pt x="4088012" y="0"/>
                  </a:lnTo>
                  <a:lnTo>
                    <a:pt x="4088012" y="510977"/>
                  </a:lnTo>
                  <a:lnTo>
                    <a:pt x="0" y="510977"/>
                  </a:lnTo>
                  <a:close/>
                </a:path>
              </a:pathLst>
            </a:custGeom>
            <a:solidFill>
              <a:srgbClr val="000000">
                <a:alpha val="0"/>
              </a:srgbClr>
            </a:solidFill>
          </p:spPr>
        </p:sp>
        <p:sp>
          <p:nvSpPr>
            <p:cNvPr name="TextBox 25" id="25"/>
            <p:cNvSpPr txBox="true"/>
            <p:nvPr/>
          </p:nvSpPr>
          <p:spPr>
            <a:xfrm>
              <a:off x="0" y="-19050"/>
              <a:ext cx="4088012" cy="530027"/>
            </a:xfrm>
            <a:prstGeom prst="rect">
              <a:avLst/>
            </a:prstGeom>
          </p:spPr>
          <p:txBody>
            <a:bodyPr anchor="t" rtlCol="false" tIns="0" lIns="0" bIns="0" rIns="0"/>
            <a:lstStyle/>
            <a:p>
              <a:pPr algn="l">
                <a:lnSpc>
                  <a:spcPts val="3000"/>
                </a:lnSpc>
              </a:pPr>
              <a:r>
                <a:rPr lang="en-US" sz="2375" spc="-72">
                  <a:solidFill>
                    <a:srgbClr val="2B2E3C"/>
                  </a:solidFill>
                  <a:latin typeface="Bitter"/>
                  <a:ea typeface="Bitter"/>
                  <a:cs typeface="Bitter"/>
                  <a:sym typeface="Bitter"/>
                </a:rPr>
                <a:t>Sigmoid</a:t>
              </a:r>
            </a:p>
          </p:txBody>
        </p:sp>
      </p:grpSp>
      <p:grpSp>
        <p:nvGrpSpPr>
          <p:cNvPr name="Group 26" id="26"/>
          <p:cNvGrpSpPr/>
          <p:nvPr/>
        </p:nvGrpSpPr>
        <p:grpSpPr>
          <a:xfrm rot="0">
            <a:off x="1113234" y="4410670"/>
            <a:ext cx="9203531" cy="392311"/>
            <a:chOff x="0" y="0"/>
            <a:chExt cx="12271375" cy="523082"/>
          </a:xfrm>
        </p:grpSpPr>
        <p:sp>
          <p:nvSpPr>
            <p:cNvPr name="Freeform 27" id="27"/>
            <p:cNvSpPr/>
            <p:nvPr/>
          </p:nvSpPr>
          <p:spPr>
            <a:xfrm flipH="false" flipV="false" rot="0">
              <a:off x="0" y="0"/>
              <a:ext cx="12271375" cy="523082"/>
            </a:xfrm>
            <a:custGeom>
              <a:avLst/>
              <a:gdLst/>
              <a:ahLst/>
              <a:cxnLst/>
              <a:rect r="r" b="b" t="t" l="l"/>
              <a:pathLst>
                <a:path h="523082" w="12271375">
                  <a:moveTo>
                    <a:pt x="0" y="0"/>
                  </a:moveTo>
                  <a:lnTo>
                    <a:pt x="12271375" y="0"/>
                  </a:lnTo>
                  <a:lnTo>
                    <a:pt x="12271375" y="523082"/>
                  </a:lnTo>
                  <a:lnTo>
                    <a:pt x="0" y="523082"/>
                  </a:lnTo>
                  <a:close/>
                </a:path>
              </a:pathLst>
            </a:custGeom>
            <a:solidFill>
              <a:srgbClr val="000000">
                <a:alpha val="0"/>
              </a:srgbClr>
            </a:solidFill>
          </p:spPr>
        </p:sp>
        <p:sp>
          <p:nvSpPr>
            <p:cNvPr name="TextBox 28" id="28"/>
            <p:cNvSpPr txBox="true"/>
            <p:nvPr/>
          </p:nvSpPr>
          <p:spPr>
            <a:xfrm>
              <a:off x="0" y="-76200"/>
              <a:ext cx="12271375" cy="599282"/>
            </a:xfrm>
            <a:prstGeom prst="rect">
              <a:avLst/>
            </a:prstGeom>
          </p:spPr>
          <p:txBody>
            <a:bodyPr anchor="t" rtlCol="false" tIns="0" lIns="0" bIns="0" rIns="0"/>
            <a:lstStyle/>
            <a:p>
              <a:pPr algn="l">
                <a:lnSpc>
                  <a:spcPts val="3062"/>
                </a:lnSpc>
              </a:pPr>
              <a:r>
                <a:rPr lang="en-US" sz="1874" spc="-38">
                  <a:solidFill>
                    <a:srgbClr val="2B2E3C"/>
                  </a:solidFill>
                  <a:latin typeface="Open Sans"/>
                  <a:ea typeface="Open Sans"/>
                  <a:cs typeface="Open Sans"/>
                  <a:sym typeface="Open Sans"/>
                </a:rPr>
                <a:t>Output between 0 and 1, for binary tasks.</a:t>
              </a:r>
            </a:p>
          </p:txBody>
        </p:sp>
      </p:grpSp>
      <p:grpSp>
        <p:nvGrpSpPr>
          <p:cNvPr name="Group 29" id="29"/>
          <p:cNvGrpSpPr/>
          <p:nvPr/>
        </p:nvGrpSpPr>
        <p:grpSpPr>
          <a:xfrm rot="0">
            <a:off x="853679" y="5298281"/>
            <a:ext cx="9722644" cy="1441697"/>
            <a:chOff x="0" y="0"/>
            <a:chExt cx="12963525" cy="1922263"/>
          </a:xfrm>
        </p:grpSpPr>
        <p:sp>
          <p:nvSpPr>
            <p:cNvPr name="Freeform 30" id="30"/>
            <p:cNvSpPr/>
            <p:nvPr/>
          </p:nvSpPr>
          <p:spPr>
            <a:xfrm flipH="false" flipV="false" rot="0">
              <a:off x="6350" y="6350"/>
              <a:ext cx="12950952" cy="1909572"/>
            </a:xfrm>
            <a:custGeom>
              <a:avLst/>
              <a:gdLst/>
              <a:ahLst/>
              <a:cxnLst/>
              <a:rect r="r" b="b" t="t" l="l"/>
              <a:pathLst>
                <a:path h="1909572" w="12950952">
                  <a:moveTo>
                    <a:pt x="0" y="137414"/>
                  </a:moveTo>
                  <a:cubicBezTo>
                    <a:pt x="0" y="61468"/>
                    <a:pt x="61849" y="0"/>
                    <a:pt x="138176" y="0"/>
                  </a:cubicBezTo>
                  <a:lnTo>
                    <a:pt x="12812776" y="0"/>
                  </a:lnTo>
                  <a:cubicBezTo>
                    <a:pt x="12889103" y="0"/>
                    <a:pt x="12950952" y="61468"/>
                    <a:pt x="12950952" y="137414"/>
                  </a:cubicBezTo>
                  <a:lnTo>
                    <a:pt x="12950952" y="1772158"/>
                  </a:lnTo>
                  <a:cubicBezTo>
                    <a:pt x="12950952" y="1847977"/>
                    <a:pt x="12889103" y="1909572"/>
                    <a:pt x="12812776" y="1909572"/>
                  </a:cubicBezTo>
                  <a:lnTo>
                    <a:pt x="138176" y="1909572"/>
                  </a:lnTo>
                  <a:cubicBezTo>
                    <a:pt x="61849" y="1909572"/>
                    <a:pt x="0" y="1848104"/>
                    <a:pt x="0" y="1772158"/>
                  </a:cubicBezTo>
                  <a:close/>
                </a:path>
              </a:pathLst>
            </a:custGeom>
            <a:solidFill>
              <a:srgbClr val="FCE2CF"/>
            </a:solidFill>
          </p:spPr>
        </p:sp>
        <p:sp>
          <p:nvSpPr>
            <p:cNvPr name="Freeform 31" id="31"/>
            <p:cNvSpPr/>
            <p:nvPr/>
          </p:nvSpPr>
          <p:spPr>
            <a:xfrm flipH="false" flipV="false" rot="0">
              <a:off x="0" y="0"/>
              <a:ext cx="12963652" cy="1922272"/>
            </a:xfrm>
            <a:custGeom>
              <a:avLst/>
              <a:gdLst/>
              <a:ahLst/>
              <a:cxnLst/>
              <a:rect r="r" b="b" t="t" l="l"/>
              <a:pathLst>
                <a:path h="1922272" w="12963652">
                  <a:moveTo>
                    <a:pt x="0" y="143764"/>
                  </a:moveTo>
                  <a:cubicBezTo>
                    <a:pt x="0" y="64262"/>
                    <a:pt x="64770" y="0"/>
                    <a:pt x="144526" y="0"/>
                  </a:cubicBezTo>
                  <a:lnTo>
                    <a:pt x="12819126" y="0"/>
                  </a:lnTo>
                  <a:lnTo>
                    <a:pt x="12819126" y="6350"/>
                  </a:lnTo>
                  <a:lnTo>
                    <a:pt x="12819126" y="0"/>
                  </a:lnTo>
                  <a:cubicBezTo>
                    <a:pt x="12898882" y="0"/>
                    <a:pt x="12963652" y="64262"/>
                    <a:pt x="12963652" y="143764"/>
                  </a:cubicBezTo>
                  <a:lnTo>
                    <a:pt x="12957302" y="143764"/>
                  </a:lnTo>
                  <a:lnTo>
                    <a:pt x="12963652" y="143764"/>
                  </a:lnTo>
                  <a:lnTo>
                    <a:pt x="12963652" y="1778508"/>
                  </a:lnTo>
                  <a:lnTo>
                    <a:pt x="12957302" y="1778508"/>
                  </a:lnTo>
                  <a:lnTo>
                    <a:pt x="12963652" y="1778508"/>
                  </a:lnTo>
                  <a:cubicBezTo>
                    <a:pt x="12963652" y="1857883"/>
                    <a:pt x="12898882" y="1922272"/>
                    <a:pt x="12819126" y="1922272"/>
                  </a:cubicBezTo>
                  <a:lnTo>
                    <a:pt x="12819126" y="1915922"/>
                  </a:lnTo>
                  <a:lnTo>
                    <a:pt x="12819126" y="1922272"/>
                  </a:lnTo>
                  <a:lnTo>
                    <a:pt x="144526" y="1922272"/>
                  </a:lnTo>
                  <a:lnTo>
                    <a:pt x="144526" y="1915922"/>
                  </a:lnTo>
                  <a:lnTo>
                    <a:pt x="144526" y="1922272"/>
                  </a:lnTo>
                  <a:cubicBezTo>
                    <a:pt x="64770" y="1922272"/>
                    <a:pt x="0" y="1858010"/>
                    <a:pt x="0" y="1778508"/>
                  </a:cubicBezTo>
                  <a:lnTo>
                    <a:pt x="0" y="143764"/>
                  </a:lnTo>
                  <a:lnTo>
                    <a:pt x="6350" y="143764"/>
                  </a:lnTo>
                  <a:lnTo>
                    <a:pt x="0" y="143764"/>
                  </a:lnTo>
                  <a:moveTo>
                    <a:pt x="12700" y="143764"/>
                  </a:moveTo>
                  <a:lnTo>
                    <a:pt x="12700" y="1778508"/>
                  </a:lnTo>
                  <a:lnTo>
                    <a:pt x="6350" y="1778508"/>
                  </a:lnTo>
                  <a:lnTo>
                    <a:pt x="12700" y="1778508"/>
                  </a:lnTo>
                  <a:cubicBezTo>
                    <a:pt x="12700" y="1850771"/>
                    <a:pt x="71628" y="1909572"/>
                    <a:pt x="144526" y="1909572"/>
                  </a:cubicBezTo>
                  <a:lnTo>
                    <a:pt x="12819126" y="1909572"/>
                  </a:lnTo>
                  <a:cubicBezTo>
                    <a:pt x="12891897" y="1909572"/>
                    <a:pt x="12950952" y="1850898"/>
                    <a:pt x="12950952" y="1778508"/>
                  </a:cubicBezTo>
                  <a:lnTo>
                    <a:pt x="12950952" y="143764"/>
                  </a:lnTo>
                  <a:cubicBezTo>
                    <a:pt x="12950952" y="71501"/>
                    <a:pt x="12892024" y="12700"/>
                    <a:pt x="12819126" y="12700"/>
                  </a:cubicBezTo>
                  <a:lnTo>
                    <a:pt x="144526" y="12700"/>
                  </a:lnTo>
                  <a:lnTo>
                    <a:pt x="144526" y="6350"/>
                  </a:lnTo>
                  <a:lnTo>
                    <a:pt x="144526" y="12700"/>
                  </a:lnTo>
                  <a:cubicBezTo>
                    <a:pt x="71628" y="12700"/>
                    <a:pt x="12700" y="71374"/>
                    <a:pt x="12700" y="143764"/>
                  </a:cubicBezTo>
                  <a:close/>
                </a:path>
              </a:pathLst>
            </a:custGeom>
            <a:solidFill>
              <a:srgbClr val="E2C8B5"/>
            </a:solidFill>
          </p:spPr>
        </p:sp>
      </p:grpSp>
      <p:grpSp>
        <p:nvGrpSpPr>
          <p:cNvPr name="Group 32" id="32"/>
          <p:cNvGrpSpPr/>
          <p:nvPr/>
        </p:nvGrpSpPr>
        <p:grpSpPr>
          <a:xfrm rot="0">
            <a:off x="1113234" y="5557838"/>
            <a:ext cx="3066009" cy="383232"/>
            <a:chOff x="0" y="0"/>
            <a:chExt cx="4088012" cy="510977"/>
          </a:xfrm>
        </p:grpSpPr>
        <p:sp>
          <p:nvSpPr>
            <p:cNvPr name="Freeform 33" id="33"/>
            <p:cNvSpPr/>
            <p:nvPr/>
          </p:nvSpPr>
          <p:spPr>
            <a:xfrm flipH="false" flipV="false" rot="0">
              <a:off x="0" y="0"/>
              <a:ext cx="4088012" cy="510977"/>
            </a:xfrm>
            <a:custGeom>
              <a:avLst/>
              <a:gdLst/>
              <a:ahLst/>
              <a:cxnLst/>
              <a:rect r="r" b="b" t="t" l="l"/>
              <a:pathLst>
                <a:path h="510977" w="4088012">
                  <a:moveTo>
                    <a:pt x="0" y="0"/>
                  </a:moveTo>
                  <a:lnTo>
                    <a:pt x="4088012" y="0"/>
                  </a:lnTo>
                  <a:lnTo>
                    <a:pt x="4088012" y="510977"/>
                  </a:lnTo>
                  <a:lnTo>
                    <a:pt x="0" y="510977"/>
                  </a:lnTo>
                  <a:close/>
                </a:path>
              </a:pathLst>
            </a:custGeom>
            <a:solidFill>
              <a:srgbClr val="000000">
                <a:alpha val="0"/>
              </a:srgbClr>
            </a:solidFill>
          </p:spPr>
        </p:sp>
        <p:sp>
          <p:nvSpPr>
            <p:cNvPr name="TextBox 34" id="34"/>
            <p:cNvSpPr txBox="true"/>
            <p:nvPr/>
          </p:nvSpPr>
          <p:spPr>
            <a:xfrm>
              <a:off x="0" y="-19050"/>
              <a:ext cx="4088012" cy="530027"/>
            </a:xfrm>
            <a:prstGeom prst="rect">
              <a:avLst/>
            </a:prstGeom>
          </p:spPr>
          <p:txBody>
            <a:bodyPr anchor="t" rtlCol="false" tIns="0" lIns="0" bIns="0" rIns="0"/>
            <a:lstStyle/>
            <a:p>
              <a:pPr algn="l">
                <a:lnSpc>
                  <a:spcPts val="3000"/>
                </a:lnSpc>
              </a:pPr>
              <a:r>
                <a:rPr lang="en-US" sz="2375" spc="-72">
                  <a:solidFill>
                    <a:srgbClr val="2B2E3C"/>
                  </a:solidFill>
                  <a:latin typeface="Bitter"/>
                  <a:ea typeface="Bitter"/>
                  <a:cs typeface="Bitter"/>
                  <a:sym typeface="Bitter"/>
                </a:rPr>
                <a:t>Tanh</a:t>
              </a:r>
            </a:p>
          </p:txBody>
        </p:sp>
      </p:grpSp>
      <p:grpSp>
        <p:nvGrpSpPr>
          <p:cNvPr name="Group 35" id="35"/>
          <p:cNvGrpSpPr/>
          <p:nvPr/>
        </p:nvGrpSpPr>
        <p:grpSpPr>
          <a:xfrm rot="0">
            <a:off x="1113234" y="6088112"/>
            <a:ext cx="9203531" cy="392311"/>
            <a:chOff x="0" y="0"/>
            <a:chExt cx="12271375" cy="523082"/>
          </a:xfrm>
        </p:grpSpPr>
        <p:sp>
          <p:nvSpPr>
            <p:cNvPr name="Freeform 36" id="36"/>
            <p:cNvSpPr/>
            <p:nvPr/>
          </p:nvSpPr>
          <p:spPr>
            <a:xfrm flipH="false" flipV="false" rot="0">
              <a:off x="0" y="0"/>
              <a:ext cx="12271375" cy="523082"/>
            </a:xfrm>
            <a:custGeom>
              <a:avLst/>
              <a:gdLst/>
              <a:ahLst/>
              <a:cxnLst/>
              <a:rect r="r" b="b" t="t" l="l"/>
              <a:pathLst>
                <a:path h="523082" w="12271375">
                  <a:moveTo>
                    <a:pt x="0" y="0"/>
                  </a:moveTo>
                  <a:lnTo>
                    <a:pt x="12271375" y="0"/>
                  </a:lnTo>
                  <a:lnTo>
                    <a:pt x="12271375" y="523082"/>
                  </a:lnTo>
                  <a:lnTo>
                    <a:pt x="0" y="523082"/>
                  </a:lnTo>
                  <a:close/>
                </a:path>
              </a:pathLst>
            </a:custGeom>
            <a:solidFill>
              <a:srgbClr val="000000">
                <a:alpha val="0"/>
              </a:srgbClr>
            </a:solidFill>
          </p:spPr>
        </p:sp>
        <p:sp>
          <p:nvSpPr>
            <p:cNvPr name="TextBox 37" id="37"/>
            <p:cNvSpPr txBox="true"/>
            <p:nvPr/>
          </p:nvSpPr>
          <p:spPr>
            <a:xfrm>
              <a:off x="0" y="-76200"/>
              <a:ext cx="12271375" cy="599282"/>
            </a:xfrm>
            <a:prstGeom prst="rect">
              <a:avLst/>
            </a:prstGeom>
          </p:spPr>
          <p:txBody>
            <a:bodyPr anchor="t" rtlCol="false" tIns="0" lIns="0" bIns="0" rIns="0"/>
            <a:lstStyle/>
            <a:p>
              <a:pPr algn="l">
                <a:lnSpc>
                  <a:spcPts val="3062"/>
                </a:lnSpc>
              </a:pPr>
              <a:r>
                <a:rPr lang="en-US" sz="1874" spc="-38">
                  <a:solidFill>
                    <a:srgbClr val="2B2E3C"/>
                  </a:solidFill>
                  <a:latin typeface="Open Sans"/>
                  <a:ea typeface="Open Sans"/>
                  <a:cs typeface="Open Sans"/>
                  <a:sym typeface="Open Sans"/>
                </a:rPr>
                <a:t>Output between -1 and 1.</a:t>
              </a:r>
            </a:p>
          </p:txBody>
        </p:sp>
      </p:grpSp>
      <p:grpSp>
        <p:nvGrpSpPr>
          <p:cNvPr name="Group 38" id="38"/>
          <p:cNvGrpSpPr/>
          <p:nvPr/>
        </p:nvGrpSpPr>
        <p:grpSpPr>
          <a:xfrm rot="0">
            <a:off x="853679" y="6975722"/>
            <a:ext cx="9722644" cy="1441697"/>
            <a:chOff x="0" y="0"/>
            <a:chExt cx="12963525" cy="1922263"/>
          </a:xfrm>
        </p:grpSpPr>
        <p:sp>
          <p:nvSpPr>
            <p:cNvPr name="Freeform 39" id="39"/>
            <p:cNvSpPr/>
            <p:nvPr/>
          </p:nvSpPr>
          <p:spPr>
            <a:xfrm flipH="false" flipV="false" rot="0">
              <a:off x="6350" y="6350"/>
              <a:ext cx="12950952" cy="1909572"/>
            </a:xfrm>
            <a:custGeom>
              <a:avLst/>
              <a:gdLst/>
              <a:ahLst/>
              <a:cxnLst/>
              <a:rect r="r" b="b" t="t" l="l"/>
              <a:pathLst>
                <a:path h="1909572" w="12950952">
                  <a:moveTo>
                    <a:pt x="0" y="137414"/>
                  </a:moveTo>
                  <a:cubicBezTo>
                    <a:pt x="0" y="61468"/>
                    <a:pt x="61849" y="0"/>
                    <a:pt x="138176" y="0"/>
                  </a:cubicBezTo>
                  <a:lnTo>
                    <a:pt x="12812776" y="0"/>
                  </a:lnTo>
                  <a:cubicBezTo>
                    <a:pt x="12889103" y="0"/>
                    <a:pt x="12950952" y="61468"/>
                    <a:pt x="12950952" y="137414"/>
                  </a:cubicBezTo>
                  <a:lnTo>
                    <a:pt x="12950952" y="1772158"/>
                  </a:lnTo>
                  <a:cubicBezTo>
                    <a:pt x="12950952" y="1847977"/>
                    <a:pt x="12889103" y="1909572"/>
                    <a:pt x="12812776" y="1909572"/>
                  </a:cubicBezTo>
                  <a:lnTo>
                    <a:pt x="138176" y="1909572"/>
                  </a:lnTo>
                  <a:cubicBezTo>
                    <a:pt x="61849" y="1909572"/>
                    <a:pt x="0" y="1848104"/>
                    <a:pt x="0" y="1772158"/>
                  </a:cubicBezTo>
                  <a:close/>
                </a:path>
              </a:pathLst>
            </a:custGeom>
            <a:solidFill>
              <a:srgbClr val="FCE2CF"/>
            </a:solidFill>
          </p:spPr>
        </p:sp>
        <p:sp>
          <p:nvSpPr>
            <p:cNvPr name="Freeform 40" id="40"/>
            <p:cNvSpPr/>
            <p:nvPr/>
          </p:nvSpPr>
          <p:spPr>
            <a:xfrm flipH="false" flipV="false" rot="0">
              <a:off x="0" y="0"/>
              <a:ext cx="12963652" cy="1922272"/>
            </a:xfrm>
            <a:custGeom>
              <a:avLst/>
              <a:gdLst/>
              <a:ahLst/>
              <a:cxnLst/>
              <a:rect r="r" b="b" t="t" l="l"/>
              <a:pathLst>
                <a:path h="1922272" w="12963652">
                  <a:moveTo>
                    <a:pt x="0" y="143764"/>
                  </a:moveTo>
                  <a:cubicBezTo>
                    <a:pt x="0" y="64262"/>
                    <a:pt x="64770" y="0"/>
                    <a:pt x="144526" y="0"/>
                  </a:cubicBezTo>
                  <a:lnTo>
                    <a:pt x="12819126" y="0"/>
                  </a:lnTo>
                  <a:lnTo>
                    <a:pt x="12819126" y="6350"/>
                  </a:lnTo>
                  <a:lnTo>
                    <a:pt x="12819126" y="0"/>
                  </a:lnTo>
                  <a:cubicBezTo>
                    <a:pt x="12898882" y="0"/>
                    <a:pt x="12963652" y="64262"/>
                    <a:pt x="12963652" y="143764"/>
                  </a:cubicBezTo>
                  <a:lnTo>
                    <a:pt x="12957302" y="143764"/>
                  </a:lnTo>
                  <a:lnTo>
                    <a:pt x="12963652" y="143764"/>
                  </a:lnTo>
                  <a:lnTo>
                    <a:pt x="12963652" y="1778508"/>
                  </a:lnTo>
                  <a:lnTo>
                    <a:pt x="12957302" y="1778508"/>
                  </a:lnTo>
                  <a:lnTo>
                    <a:pt x="12963652" y="1778508"/>
                  </a:lnTo>
                  <a:cubicBezTo>
                    <a:pt x="12963652" y="1857883"/>
                    <a:pt x="12898882" y="1922272"/>
                    <a:pt x="12819126" y="1922272"/>
                  </a:cubicBezTo>
                  <a:lnTo>
                    <a:pt x="12819126" y="1915922"/>
                  </a:lnTo>
                  <a:lnTo>
                    <a:pt x="12819126" y="1922272"/>
                  </a:lnTo>
                  <a:lnTo>
                    <a:pt x="144526" y="1922272"/>
                  </a:lnTo>
                  <a:lnTo>
                    <a:pt x="144526" y="1915922"/>
                  </a:lnTo>
                  <a:lnTo>
                    <a:pt x="144526" y="1922272"/>
                  </a:lnTo>
                  <a:cubicBezTo>
                    <a:pt x="64770" y="1922272"/>
                    <a:pt x="0" y="1858010"/>
                    <a:pt x="0" y="1778508"/>
                  </a:cubicBezTo>
                  <a:lnTo>
                    <a:pt x="0" y="143764"/>
                  </a:lnTo>
                  <a:lnTo>
                    <a:pt x="6350" y="143764"/>
                  </a:lnTo>
                  <a:lnTo>
                    <a:pt x="0" y="143764"/>
                  </a:lnTo>
                  <a:moveTo>
                    <a:pt x="12700" y="143764"/>
                  </a:moveTo>
                  <a:lnTo>
                    <a:pt x="12700" y="1778508"/>
                  </a:lnTo>
                  <a:lnTo>
                    <a:pt x="6350" y="1778508"/>
                  </a:lnTo>
                  <a:lnTo>
                    <a:pt x="12700" y="1778508"/>
                  </a:lnTo>
                  <a:cubicBezTo>
                    <a:pt x="12700" y="1850771"/>
                    <a:pt x="71628" y="1909572"/>
                    <a:pt x="144526" y="1909572"/>
                  </a:cubicBezTo>
                  <a:lnTo>
                    <a:pt x="12819126" y="1909572"/>
                  </a:lnTo>
                  <a:cubicBezTo>
                    <a:pt x="12891897" y="1909572"/>
                    <a:pt x="12950952" y="1850898"/>
                    <a:pt x="12950952" y="1778508"/>
                  </a:cubicBezTo>
                  <a:lnTo>
                    <a:pt x="12950952" y="143764"/>
                  </a:lnTo>
                  <a:cubicBezTo>
                    <a:pt x="12950952" y="71501"/>
                    <a:pt x="12892024" y="12700"/>
                    <a:pt x="12819126" y="12700"/>
                  </a:cubicBezTo>
                  <a:lnTo>
                    <a:pt x="144526" y="12700"/>
                  </a:lnTo>
                  <a:lnTo>
                    <a:pt x="144526" y="6350"/>
                  </a:lnTo>
                  <a:lnTo>
                    <a:pt x="144526" y="12700"/>
                  </a:lnTo>
                  <a:cubicBezTo>
                    <a:pt x="71628" y="12700"/>
                    <a:pt x="12700" y="71374"/>
                    <a:pt x="12700" y="143764"/>
                  </a:cubicBezTo>
                  <a:close/>
                </a:path>
              </a:pathLst>
            </a:custGeom>
            <a:solidFill>
              <a:srgbClr val="E2C8B5"/>
            </a:solidFill>
          </p:spPr>
        </p:sp>
      </p:grpSp>
      <p:grpSp>
        <p:nvGrpSpPr>
          <p:cNvPr name="Group 41" id="41"/>
          <p:cNvGrpSpPr/>
          <p:nvPr/>
        </p:nvGrpSpPr>
        <p:grpSpPr>
          <a:xfrm rot="0">
            <a:off x="1113234" y="7235279"/>
            <a:ext cx="3066009" cy="383232"/>
            <a:chOff x="0" y="0"/>
            <a:chExt cx="4088012" cy="510977"/>
          </a:xfrm>
        </p:grpSpPr>
        <p:sp>
          <p:nvSpPr>
            <p:cNvPr name="Freeform 42" id="42"/>
            <p:cNvSpPr/>
            <p:nvPr/>
          </p:nvSpPr>
          <p:spPr>
            <a:xfrm flipH="false" flipV="false" rot="0">
              <a:off x="0" y="0"/>
              <a:ext cx="4088012" cy="510977"/>
            </a:xfrm>
            <a:custGeom>
              <a:avLst/>
              <a:gdLst/>
              <a:ahLst/>
              <a:cxnLst/>
              <a:rect r="r" b="b" t="t" l="l"/>
              <a:pathLst>
                <a:path h="510977" w="4088012">
                  <a:moveTo>
                    <a:pt x="0" y="0"/>
                  </a:moveTo>
                  <a:lnTo>
                    <a:pt x="4088012" y="0"/>
                  </a:lnTo>
                  <a:lnTo>
                    <a:pt x="4088012" y="510977"/>
                  </a:lnTo>
                  <a:lnTo>
                    <a:pt x="0" y="510977"/>
                  </a:lnTo>
                  <a:close/>
                </a:path>
              </a:pathLst>
            </a:custGeom>
            <a:solidFill>
              <a:srgbClr val="000000">
                <a:alpha val="0"/>
              </a:srgbClr>
            </a:solidFill>
          </p:spPr>
        </p:sp>
        <p:sp>
          <p:nvSpPr>
            <p:cNvPr name="TextBox 43" id="43"/>
            <p:cNvSpPr txBox="true"/>
            <p:nvPr/>
          </p:nvSpPr>
          <p:spPr>
            <a:xfrm>
              <a:off x="0" y="-19050"/>
              <a:ext cx="4088012" cy="530027"/>
            </a:xfrm>
            <a:prstGeom prst="rect">
              <a:avLst/>
            </a:prstGeom>
          </p:spPr>
          <p:txBody>
            <a:bodyPr anchor="t" rtlCol="false" tIns="0" lIns="0" bIns="0" rIns="0"/>
            <a:lstStyle/>
            <a:p>
              <a:pPr algn="l">
                <a:lnSpc>
                  <a:spcPts val="3000"/>
                </a:lnSpc>
              </a:pPr>
              <a:r>
                <a:rPr lang="en-US" sz="2375" spc="-72">
                  <a:solidFill>
                    <a:srgbClr val="2B2E3C"/>
                  </a:solidFill>
                  <a:latin typeface="Bitter"/>
                  <a:ea typeface="Bitter"/>
                  <a:cs typeface="Bitter"/>
                  <a:sym typeface="Bitter"/>
                </a:rPr>
                <a:t>Softmax</a:t>
              </a:r>
            </a:p>
          </p:txBody>
        </p:sp>
      </p:grpSp>
      <p:grpSp>
        <p:nvGrpSpPr>
          <p:cNvPr name="Group 44" id="44"/>
          <p:cNvGrpSpPr/>
          <p:nvPr/>
        </p:nvGrpSpPr>
        <p:grpSpPr>
          <a:xfrm rot="0">
            <a:off x="1113234" y="7765554"/>
            <a:ext cx="9203531" cy="392311"/>
            <a:chOff x="0" y="0"/>
            <a:chExt cx="12271375" cy="523082"/>
          </a:xfrm>
        </p:grpSpPr>
        <p:sp>
          <p:nvSpPr>
            <p:cNvPr name="Freeform 45" id="45"/>
            <p:cNvSpPr/>
            <p:nvPr/>
          </p:nvSpPr>
          <p:spPr>
            <a:xfrm flipH="false" flipV="false" rot="0">
              <a:off x="0" y="0"/>
              <a:ext cx="12271375" cy="523082"/>
            </a:xfrm>
            <a:custGeom>
              <a:avLst/>
              <a:gdLst/>
              <a:ahLst/>
              <a:cxnLst/>
              <a:rect r="r" b="b" t="t" l="l"/>
              <a:pathLst>
                <a:path h="523082" w="12271375">
                  <a:moveTo>
                    <a:pt x="0" y="0"/>
                  </a:moveTo>
                  <a:lnTo>
                    <a:pt x="12271375" y="0"/>
                  </a:lnTo>
                  <a:lnTo>
                    <a:pt x="12271375" y="523082"/>
                  </a:lnTo>
                  <a:lnTo>
                    <a:pt x="0" y="523082"/>
                  </a:lnTo>
                  <a:close/>
                </a:path>
              </a:pathLst>
            </a:custGeom>
            <a:solidFill>
              <a:srgbClr val="000000">
                <a:alpha val="0"/>
              </a:srgbClr>
            </a:solidFill>
          </p:spPr>
        </p:sp>
        <p:sp>
          <p:nvSpPr>
            <p:cNvPr name="TextBox 46" id="46"/>
            <p:cNvSpPr txBox="true"/>
            <p:nvPr/>
          </p:nvSpPr>
          <p:spPr>
            <a:xfrm>
              <a:off x="0" y="-76200"/>
              <a:ext cx="12271375" cy="599282"/>
            </a:xfrm>
            <a:prstGeom prst="rect">
              <a:avLst/>
            </a:prstGeom>
          </p:spPr>
          <p:txBody>
            <a:bodyPr anchor="t" rtlCol="false" tIns="0" lIns="0" bIns="0" rIns="0"/>
            <a:lstStyle/>
            <a:p>
              <a:pPr algn="l">
                <a:lnSpc>
                  <a:spcPts val="3062"/>
                </a:lnSpc>
              </a:pPr>
              <a:r>
                <a:rPr lang="en-US" sz="1874" spc="-38">
                  <a:solidFill>
                    <a:srgbClr val="2B2E3C"/>
                  </a:solidFill>
                  <a:latin typeface="Open Sans"/>
                  <a:ea typeface="Open Sans"/>
                  <a:cs typeface="Open Sans"/>
                  <a:sym typeface="Open Sans"/>
                </a:rPr>
                <a:t>Multi-class probability distribution.</a:t>
              </a:r>
            </a:p>
          </p:txBody>
        </p:sp>
      </p:grpSp>
      <p:grpSp>
        <p:nvGrpSpPr>
          <p:cNvPr name="Group 47" id="47"/>
          <p:cNvGrpSpPr/>
          <p:nvPr/>
        </p:nvGrpSpPr>
        <p:grpSpPr>
          <a:xfrm rot="0">
            <a:off x="858441" y="8688586"/>
            <a:ext cx="9713119" cy="784622"/>
            <a:chOff x="0" y="0"/>
            <a:chExt cx="12950825" cy="1046163"/>
          </a:xfrm>
        </p:grpSpPr>
        <p:sp>
          <p:nvSpPr>
            <p:cNvPr name="Freeform 48" id="48"/>
            <p:cNvSpPr/>
            <p:nvPr/>
          </p:nvSpPr>
          <p:spPr>
            <a:xfrm flipH="false" flipV="false" rot="0">
              <a:off x="0" y="0"/>
              <a:ext cx="12950825" cy="1046163"/>
            </a:xfrm>
            <a:custGeom>
              <a:avLst/>
              <a:gdLst/>
              <a:ahLst/>
              <a:cxnLst/>
              <a:rect r="r" b="b" t="t" l="l"/>
              <a:pathLst>
                <a:path h="1046163" w="12950825">
                  <a:moveTo>
                    <a:pt x="0" y="0"/>
                  </a:moveTo>
                  <a:lnTo>
                    <a:pt x="12950825" y="0"/>
                  </a:lnTo>
                  <a:lnTo>
                    <a:pt x="12950825" y="1046163"/>
                  </a:lnTo>
                  <a:lnTo>
                    <a:pt x="0" y="1046163"/>
                  </a:lnTo>
                  <a:close/>
                </a:path>
              </a:pathLst>
            </a:custGeom>
            <a:solidFill>
              <a:srgbClr val="000000">
                <a:alpha val="0"/>
              </a:srgbClr>
            </a:solidFill>
          </p:spPr>
        </p:sp>
        <p:sp>
          <p:nvSpPr>
            <p:cNvPr name="TextBox 49" id="49"/>
            <p:cNvSpPr txBox="true"/>
            <p:nvPr/>
          </p:nvSpPr>
          <p:spPr>
            <a:xfrm>
              <a:off x="0" y="-76200"/>
              <a:ext cx="12950825" cy="1122363"/>
            </a:xfrm>
            <a:prstGeom prst="rect">
              <a:avLst/>
            </a:prstGeom>
          </p:spPr>
          <p:txBody>
            <a:bodyPr anchor="t" rtlCol="false" tIns="0" lIns="0" bIns="0" rIns="0"/>
            <a:lstStyle/>
            <a:p>
              <a:pPr algn="l">
                <a:lnSpc>
                  <a:spcPts val="3062"/>
                </a:lnSpc>
              </a:pPr>
              <a:r>
                <a:rPr lang="en-US" sz="1874" spc="-38">
                  <a:solidFill>
                    <a:srgbClr val="2B2E3C"/>
                  </a:solidFill>
                  <a:latin typeface="Open Sans"/>
                  <a:ea typeface="Open Sans"/>
                  <a:cs typeface="Open Sans"/>
                  <a:sym typeface="Open Sans"/>
                </a:rPr>
                <a:t>Selecting the right activation function is critical. ReLU is a popular choice. Sigmoid and Tanh offer unique output ranges. Softmax is ideal for multi-class problems.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992238" y="4034284"/>
            <a:ext cx="7088237" cy="885974"/>
            <a:chOff x="0" y="0"/>
            <a:chExt cx="9450983" cy="1181298"/>
          </a:xfrm>
        </p:grpSpPr>
        <p:sp>
          <p:nvSpPr>
            <p:cNvPr name="Freeform 9" id="9"/>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10" id="10"/>
            <p:cNvSpPr txBox="true"/>
            <p:nvPr/>
          </p:nvSpPr>
          <p:spPr>
            <a:xfrm>
              <a:off x="0" y="-19050"/>
              <a:ext cx="9450983" cy="1200348"/>
            </a:xfrm>
            <a:prstGeom prst="rect">
              <a:avLst/>
            </a:prstGeom>
          </p:spPr>
          <p:txBody>
            <a:bodyPr anchor="t" rtlCol="false" tIns="0" lIns="0" bIns="0" rIns="0"/>
            <a:lstStyle/>
            <a:p>
              <a:pPr algn="l">
                <a:lnSpc>
                  <a:spcPts val="6937"/>
                </a:lnSpc>
              </a:pPr>
              <a:r>
                <a:rPr lang="en-US" sz="5562" spc="-167">
                  <a:solidFill>
                    <a:srgbClr val="2C3F42"/>
                  </a:solidFill>
                  <a:latin typeface="Bitter"/>
                  <a:ea typeface="Bitter"/>
                  <a:cs typeface="Bitter"/>
                  <a:sym typeface="Bitter"/>
                </a:rPr>
                <a:t>TensorFlow</a:t>
              </a:r>
            </a:p>
          </p:txBody>
        </p:sp>
      </p:grpSp>
      <p:grpSp>
        <p:nvGrpSpPr>
          <p:cNvPr name="Group 11" id="11"/>
          <p:cNvGrpSpPr/>
          <p:nvPr/>
        </p:nvGrpSpPr>
        <p:grpSpPr>
          <a:xfrm rot="0">
            <a:off x="992238" y="5345460"/>
            <a:ext cx="9445526" cy="907256"/>
            <a:chOff x="0" y="0"/>
            <a:chExt cx="12594035" cy="1209675"/>
          </a:xfrm>
        </p:grpSpPr>
        <p:sp>
          <p:nvSpPr>
            <p:cNvPr name="Freeform 12" id="12"/>
            <p:cNvSpPr/>
            <p:nvPr/>
          </p:nvSpPr>
          <p:spPr>
            <a:xfrm flipH="false" flipV="false" rot="0">
              <a:off x="0" y="0"/>
              <a:ext cx="12594035" cy="1209675"/>
            </a:xfrm>
            <a:custGeom>
              <a:avLst/>
              <a:gdLst/>
              <a:ahLst/>
              <a:cxnLst/>
              <a:rect r="r" b="b" t="t" l="l"/>
              <a:pathLst>
                <a:path h="1209675" w="12594035">
                  <a:moveTo>
                    <a:pt x="0" y="0"/>
                  </a:moveTo>
                  <a:lnTo>
                    <a:pt x="12594035" y="0"/>
                  </a:lnTo>
                  <a:lnTo>
                    <a:pt x="12594035" y="1209675"/>
                  </a:lnTo>
                  <a:lnTo>
                    <a:pt x="0" y="1209675"/>
                  </a:lnTo>
                  <a:close/>
                </a:path>
              </a:pathLst>
            </a:custGeom>
            <a:solidFill>
              <a:srgbClr val="000000">
                <a:alpha val="0"/>
              </a:srgbClr>
            </a:solidFill>
          </p:spPr>
        </p:sp>
        <p:sp>
          <p:nvSpPr>
            <p:cNvPr name="TextBox 13" id="13"/>
            <p:cNvSpPr txBox="true"/>
            <p:nvPr/>
          </p:nvSpPr>
          <p:spPr>
            <a:xfrm>
              <a:off x="0" y="-85725"/>
              <a:ext cx="12594035" cy="1295400"/>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A comprehensive overview of using TensorFlow for machine learning in Python.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sp>
        <p:nvSpPr>
          <p:cNvPr name="Freeform 6" id="6" descr="preencoded.png"/>
          <p:cNvSpPr/>
          <p:nvPr/>
        </p:nvSpPr>
        <p:spPr>
          <a:xfrm flipH="false" flipV="false" rot="0">
            <a:off x="0" y="0"/>
            <a:ext cx="6858000" cy="10287744"/>
          </a:xfrm>
          <a:custGeom>
            <a:avLst/>
            <a:gdLst/>
            <a:ahLst/>
            <a:cxnLst/>
            <a:rect r="r" b="b" t="t" l="l"/>
            <a:pathLst>
              <a:path h="10287744" w="6858000">
                <a:moveTo>
                  <a:pt x="0" y="0"/>
                </a:moveTo>
                <a:lnTo>
                  <a:pt x="6858000" y="0"/>
                </a:lnTo>
                <a:lnTo>
                  <a:pt x="6858000" y="10287744"/>
                </a:lnTo>
                <a:lnTo>
                  <a:pt x="0" y="10287744"/>
                </a:lnTo>
                <a:lnTo>
                  <a:pt x="0" y="0"/>
                </a:lnTo>
                <a:close/>
              </a:path>
            </a:pathLst>
          </a:custGeom>
          <a:blipFill>
            <a:blip r:embed="rId3"/>
            <a:stretch>
              <a:fillRect l="-3" t="0" r="-3" b="0"/>
            </a:stretch>
          </a:blipFill>
        </p:spPr>
      </p:sp>
      <p:grpSp>
        <p:nvGrpSpPr>
          <p:cNvPr name="Group 7" id="7"/>
          <p:cNvGrpSpPr/>
          <p:nvPr/>
        </p:nvGrpSpPr>
        <p:grpSpPr>
          <a:xfrm rot="0">
            <a:off x="7755582" y="705147"/>
            <a:ext cx="9634835" cy="1602879"/>
            <a:chOff x="0" y="0"/>
            <a:chExt cx="12846447" cy="2137172"/>
          </a:xfrm>
        </p:grpSpPr>
        <p:sp>
          <p:nvSpPr>
            <p:cNvPr name="Freeform 8" id="8"/>
            <p:cNvSpPr/>
            <p:nvPr/>
          </p:nvSpPr>
          <p:spPr>
            <a:xfrm flipH="false" flipV="false" rot="0">
              <a:off x="0" y="0"/>
              <a:ext cx="12846447" cy="2137172"/>
            </a:xfrm>
            <a:custGeom>
              <a:avLst/>
              <a:gdLst/>
              <a:ahLst/>
              <a:cxnLst/>
              <a:rect r="r" b="b" t="t" l="l"/>
              <a:pathLst>
                <a:path h="2137172" w="12846447">
                  <a:moveTo>
                    <a:pt x="0" y="0"/>
                  </a:moveTo>
                  <a:lnTo>
                    <a:pt x="12846447" y="0"/>
                  </a:lnTo>
                  <a:lnTo>
                    <a:pt x="12846447" y="2137172"/>
                  </a:lnTo>
                  <a:lnTo>
                    <a:pt x="0" y="2137172"/>
                  </a:lnTo>
                  <a:close/>
                </a:path>
              </a:pathLst>
            </a:custGeom>
            <a:solidFill>
              <a:srgbClr val="000000">
                <a:alpha val="0"/>
              </a:srgbClr>
            </a:solidFill>
          </p:spPr>
        </p:sp>
        <p:sp>
          <p:nvSpPr>
            <p:cNvPr name="TextBox 9" id="9"/>
            <p:cNvSpPr txBox="true"/>
            <p:nvPr/>
          </p:nvSpPr>
          <p:spPr>
            <a:xfrm>
              <a:off x="0" y="-19050"/>
              <a:ext cx="12846447" cy="2156222"/>
            </a:xfrm>
            <a:prstGeom prst="rect">
              <a:avLst/>
            </a:prstGeom>
          </p:spPr>
          <p:txBody>
            <a:bodyPr anchor="t" rtlCol="false" tIns="0" lIns="0" bIns="0" rIns="0"/>
            <a:lstStyle/>
            <a:p>
              <a:pPr algn="l">
                <a:lnSpc>
                  <a:spcPts val="6249"/>
                </a:lnSpc>
              </a:pPr>
              <a:r>
                <a:rPr lang="en-US" sz="4999" spc="-151">
                  <a:solidFill>
                    <a:srgbClr val="2C3F42"/>
                  </a:solidFill>
                  <a:latin typeface="Bitter"/>
                  <a:ea typeface="Bitter"/>
                  <a:cs typeface="Bitter"/>
                  <a:sym typeface="Bitter"/>
                </a:rPr>
                <a:t>Optimizers: Guiding the Training Process</a:t>
              </a:r>
            </a:p>
          </p:txBody>
        </p:sp>
      </p:grpSp>
      <p:grpSp>
        <p:nvGrpSpPr>
          <p:cNvPr name="Group 10" id="10"/>
          <p:cNvGrpSpPr/>
          <p:nvPr/>
        </p:nvGrpSpPr>
        <p:grpSpPr>
          <a:xfrm rot="0">
            <a:off x="7750820" y="2976265"/>
            <a:ext cx="586531" cy="586531"/>
            <a:chOff x="0" y="0"/>
            <a:chExt cx="782042" cy="782042"/>
          </a:xfrm>
        </p:grpSpPr>
        <p:sp>
          <p:nvSpPr>
            <p:cNvPr name="Freeform 11" id="11"/>
            <p:cNvSpPr/>
            <p:nvPr/>
          </p:nvSpPr>
          <p:spPr>
            <a:xfrm flipH="false" flipV="false" rot="0">
              <a:off x="6350" y="6350"/>
              <a:ext cx="769366" cy="769366"/>
            </a:xfrm>
            <a:custGeom>
              <a:avLst/>
              <a:gdLst/>
              <a:ahLst/>
              <a:cxnLst/>
              <a:rect r="r" b="b" t="t" l="l"/>
              <a:pathLst>
                <a:path h="769366" w="769366">
                  <a:moveTo>
                    <a:pt x="0" y="143637"/>
                  </a:moveTo>
                  <a:cubicBezTo>
                    <a:pt x="0" y="64262"/>
                    <a:pt x="64262" y="0"/>
                    <a:pt x="143637" y="0"/>
                  </a:cubicBezTo>
                  <a:lnTo>
                    <a:pt x="625729" y="0"/>
                  </a:lnTo>
                  <a:cubicBezTo>
                    <a:pt x="705104" y="0"/>
                    <a:pt x="769366" y="64262"/>
                    <a:pt x="769366" y="143637"/>
                  </a:cubicBezTo>
                  <a:lnTo>
                    <a:pt x="769366" y="625729"/>
                  </a:lnTo>
                  <a:cubicBezTo>
                    <a:pt x="769366" y="705104"/>
                    <a:pt x="705104" y="769366"/>
                    <a:pt x="625729" y="769366"/>
                  </a:cubicBezTo>
                  <a:lnTo>
                    <a:pt x="143637" y="769366"/>
                  </a:lnTo>
                  <a:cubicBezTo>
                    <a:pt x="64262" y="769366"/>
                    <a:pt x="0" y="705104"/>
                    <a:pt x="0" y="625729"/>
                  </a:cubicBezTo>
                  <a:close/>
                </a:path>
              </a:pathLst>
            </a:custGeom>
            <a:solidFill>
              <a:srgbClr val="FCE2CF"/>
            </a:solidFill>
          </p:spPr>
        </p:sp>
        <p:sp>
          <p:nvSpPr>
            <p:cNvPr name="Freeform 12" id="12"/>
            <p:cNvSpPr/>
            <p:nvPr/>
          </p:nvSpPr>
          <p:spPr>
            <a:xfrm flipH="false" flipV="false" rot="0">
              <a:off x="0" y="0"/>
              <a:ext cx="782066" cy="782066"/>
            </a:xfrm>
            <a:custGeom>
              <a:avLst/>
              <a:gdLst/>
              <a:ahLst/>
              <a:cxnLst/>
              <a:rect r="r" b="b" t="t" l="l"/>
              <a:pathLst>
                <a:path h="782066" w="782066">
                  <a:moveTo>
                    <a:pt x="0" y="149987"/>
                  </a:moveTo>
                  <a:cubicBezTo>
                    <a:pt x="0" y="67183"/>
                    <a:pt x="67183" y="0"/>
                    <a:pt x="149987" y="0"/>
                  </a:cubicBezTo>
                  <a:lnTo>
                    <a:pt x="632079" y="0"/>
                  </a:lnTo>
                  <a:lnTo>
                    <a:pt x="632079" y="6350"/>
                  </a:lnTo>
                  <a:lnTo>
                    <a:pt x="632079" y="0"/>
                  </a:lnTo>
                  <a:cubicBezTo>
                    <a:pt x="714883" y="0"/>
                    <a:pt x="782066" y="67183"/>
                    <a:pt x="782066" y="149987"/>
                  </a:cubicBezTo>
                  <a:lnTo>
                    <a:pt x="775716" y="149987"/>
                  </a:lnTo>
                  <a:lnTo>
                    <a:pt x="782066" y="149987"/>
                  </a:lnTo>
                  <a:lnTo>
                    <a:pt x="782066" y="632079"/>
                  </a:lnTo>
                  <a:lnTo>
                    <a:pt x="775716" y="632079"/>
                  </a:lnTo>
                  <a:lnTo>
                    <a:pt x="782066" y="632079"/>
                  </a:lnTo>
                  <a:cubicBezTo>
                    <a:pt x="782066" y="714883"/>
                    <a:pt x="714883" y="782066"/>
                    <a:pt x="632079" y="782066"/>
                  </a:cubicBezTo>
                  <a:lnTo>
                    <a:pt x="632079" y="775716"/>
                  </a:lnTo>
                  <a:lnTo>
                    <a:pt x="632079" y="782066"/>
                  </a:lnTo>
                  <a:lnTo>
                    <a:pt x="149987" y="782066"/>
                  </a:lnTo>
                  <a:lnTo>
                    <a:pt x="149987" y="775716"/>
                  </a:lnTo>
                  <a:lnTo>
                    <a:pt x="149987" y="782066"/>
                  </a:lnTo>
                  <a:cubicBezTo>
                    <a:pt x="67183" y="782066"/>
                    <a:pt x="0" y="714883"/>
                    <a:pt x="0" y="632079"/>
                  </a:cubicBezTo>
                  <a:lnTo>
                    <a:pt x="0" y="149987"/>
                  </a:lnTo>
                  <a:lnTo>
                    <a:pt x="6350" y="149987"/>
                  </a:lnTo>
                  <a:lnTo>
                    <a:pt x="0" y="149987"/>
                  </a:lnTo>
                  <a:moveTo>
                    <a:pt x="12700" y="149987"/>
                  </a:moveTo>
                  <a:lnTo>
                    <a:pt x="12700" y="632079"/>
                  </a:lnTo>
                  <a:lnTo>
                    <a:pt x="6350" y="632079"/>
                  </a:lnTo>
                  <a:lnTo>
                    <a:pt x="12700" y="632079"/>
                  </a:lnTo>
                  <a:cubicBezTo>
                    <a:pt x="12700" y="707898"/>
                    <a:pt x="74168" y="769366"/>
                    <a:pt x="149987" y="769366"/>
                  </a:cubicBezTo>
                  <a:lnTo>
                    <a:pt x="632079" y="769366"/>
                  </a:lnTo>
                  <a:cubicBezTo>
                    <a:pt x="707898" y="769366"/>
                    <a:pt x="769366" y="707898"/>
                    <a:pt x="769366" y="632079"/>
                  </a:cubicBezTo>
                  <a:lnTo>
                    <a:pt x="769366" y="149987"/>
                  </a:lnTo>
                  <a:cubicBezTo>
                    <a:pt x="769366" y="74168"/>
                    <a:pt x="707898" y="12700"/>
                    <a:pt x="632079" y="12700"/>
                  </a:cubicBezTo>
                  <a:lnTo>
                    <a:pt x="149987" y="12700"/>
                  </a:lnTo>
                  <a:lnTo>
                    <a:pt x="149987" y="6350"/>
                  </a:lnTo>
                  <a:lnTo>
                    <a:pt x="149987" y="12700"/>
                  </a:lnTo>
                  <a:cubicBezTo>
                    <a:pt x="74168" y="12700"/>
                    <a:pt x="12700" y="74168"/>
                    <a:pt x="12700" y="149987"/>
                  </a:cubicBezTo>
                  <a:close/>
                </a:path>
              </a:pathLst>
            </a:custGeom>
            <a:solidFill>
              <a:srgbClr val="E2C8B5"/>
            </a:solidFill>
          </p:spPr>
        </p:sp>
      </p:grpSp>
      <p:sp>
        <p:nvSpPr>
          <p:cNvPr name="Freeform 13" id="13" descr="preencoded.png"/>
          <p:cNvSpPr/>
          <p:nvPr/>
        </p:nvSpPr>
        <p:spPr>
          <a:xfrm flipH="false" flipV="false" rot="0">
            <a:off x="7851725" y="3029025"/>
            <a:ext cx="384573" cy="480864"/>
          </a:xfrm>
          <a:custGeom>
            <a:avLst/>
            <a:gdLst/>
            <a:ahLst/>
            <a:cxnLst/>
            <a:rect r="r" b="b" t="t" l="l"/>
            <a:pathLst>
              <a:path h="480864" w="384573">
                <a:moveTo>
                  <a:pt x="0" y="0"/>
                </a:moveTo>
                <a:lnTo>
                  <a:pt x="384572" y="0"/>
                </a:lnTo>
                <a:lnTo>
                  <a:pt x="384572" y="480864"/>
                </a:lnTo>
                <a:lnTo>
                  <a:pt x="0" y="480864"/>
                </a:lnTo>
                <a:lnTo>
                  <a:pt x="0" y="0"/>
                </a:lnTo>
                <a:close/>
              </a:path>
            </a:pathLst>
          </a:custGeom>
          <a:blipFill>
            <a:blip r:embed="rId4"/>
            <a:stretch>
              <a:fillRect l="-15" t="0" r="-15" b="0"/>
            </a:stretch>
          </a:blipFill>
        </p:spPr>
      </p:sp>
      <p:grpSp>
        <p:nvGrpSpPr>
          <p:cNvPr name="Group 14" id="14"/>
          <p:cNvGrpSpPr/>
          <p:nvPr/>
        </p:nvGrpSpPr>
        <p:grpSpPr>
          <a:xfrm rot="0">
            <a:off x="8589020" y="2981028"/>
            <a:ext cx="3205757" cy="400645"/>
            <a:chOff x="0" y="0"/>
            <a:chExt cx="4274343" cy="534193"/>
          </a:xfrm>
        </p:grpSpPr>
        <p:sp>
          <p:nvSpPr>
            <p:cNvPr name="Freeform 15" id="15"/>
            <p:cNvSpPr/>
            <p:nvPr/>
          </p:nvSpPr>
          <p:spPr>
            <a:xfrm flipH="false" flipV="false" rot="0">
              <a:off x="0" y="0"/>
              <a:ext cx="4274343" cy="534193"/>
            </a:xfrm>
            <a:custGeom>
              <a:avLst/>
              <a:gdLst/>
              <a:ahLst/>
              <a:cxnLst/>
              <a:rect r="r" b="b" t="t" l="l"/>
              <a:pathLst>
                <a:path h="534193" w="4274343">
                  <a:moveTo>
                    <a:pt x="0" y="0"/>
                  </a:moveTo>
                  <a:lnTo>
                    <a:pt x="4274343" y="0"/>
                  </a:lnTo>
                  <a:lnTo>
                    <a:pt x="4274343" y="534193"/>
                  </a:lnTo>
                  <a:lnTo>
                    <a:pt x="0" y="534193"/>
                  </a:lnTo>
                  <a:close/>
                </a:path>
              </a:pathLst>
            </a:custGeom>
            <a:solidFill>
              <a:srgbClr val="000000">
                <a:alpha val="0"/>
              </a:srgbClr>
            </a:solidFill>
          </p:spPr>
        </p:sp>
        <p:sp>
          <p:nvSpPr>
            <p:cNvPr name="TextBox 16" id="16"/>
            <p:cNvSpPr txBox="true"/>
            <p:nvPr/>
          </p:nvSpPr>
          <p:spPr>
            <a:xfrm>
              <a:off x="0" y="-19050"/>
              <a:ext cx="4274343" cy="553243"/>
            </a:xfrm>
            <a:prstGeom prst="rect">
              <a:avLst/>
            </a:prstGeom>
          </p:spPr>
          <p:txBody>
            <a:bodyPr anchor="t" rtlCol="false" tIns="0" lIns="0" bIns="0" rIns="0"/>
            <a:lstStyle/>
            <a:p>
              <a:pPr algn="l">
                <a:lnSpc>
                  <a:spcPts val="3124"/>
                </a:lnSpc>
              </a:pPr>
              <a:r>
                <a:rPr lang="en-US" sz="2499" spc="-76">
                  <a:solidFill>
                    <a:srgbClr val="2B2E3C"/>
                  </a:solidFill>
                  <a:latin typeface="Bitter"/>
                  <a:ea typeface="Bitter"/>
                  <a:cs typeface="Bitter"/>
                  <a:sym typeface="Bitter"/>
                </a:rPr>
                <a:t>Gradient Descent</a:t>
              </a:r>
            </a:p>
          </p:txBody>
        </p:sp>
      </p:grpSp>
      <p:grpSp>
        <p:nvGrpSpPr>
          <p:cNvPr name="Group 17" id="17"/>
          <p:cNvGrpSpPr/>
          <p:nvPr/>
        </p:nvGrpSpPr>
        <p:grpSpPr>
          <a:xfrm rot="0">
            <a:off x="8589020" y="3535412"/>
            <a:ext cx="8801398" cy="410170"/>
            <a:chOff x="0" y="0"/>
            <a:chExt cx="11735197" cy="546893"/>
          </a:xfrm>
        </p:grpSpPr>
        <p:sp>
          <p:nvSpPr>
            <p:cNvPr name="Freeform 18" id="18"/>
            <p:cNvSpPr/>
            <p:nvPr/>
          </p:nvSpPr>
          <p:spPr>
            <a:xfrm flipH="false" flipV="false" rot="0">
              <a:off x="0" y="0"/>
              <a:ext cx="11735197" cy="546893"/>
            </a:xfrm>
            <a:custGeom>
              <a:avLst/>
              <a:gdLst/>
              <a:ahLst/>
              <a:cxnLst/>
              <a:rect r="r" b="b" t="t" l="l"/>
              <a:pathLst>
                <a:path h="546893" w="11735197">
                  <a:moveTo>
                    <a:pt x="0" y="0"/>
                  </a:moveTo>
                  <a:lnTo>
                    <a:pt x="11735197" y="0"/>
                  </a:lnTo>
                  <a:lnTo>
                    <a:pt x="11735197" y="546893"/>
                  </a:lnTo>
                  <a:lnTo>
                    <a:pt x="0" y="546893"/>
                  </a:lnTo>
                  <a:close/>
                </a:path>
              </a:pathLst>
            </a:custGeom>
            <a:solidFill>
              <a:srgbClr val="000000">
                <a:alpha val="0"/>
              </a:srgbClr>
            </a:solidFill>
          </p:spPr>
        </p:sp>
        <p:sp>
          <p:nvSpPr>
            <p:cNvPr name="TextBox 19" id="19"/>
            <p:cNvSpPr txBox="true"/>
            <p:nvPr/>
          </p:nvSpPr>
          <p:spPr>
            <a:xfrm>
              <a:off x="0" y="-76200"/>
              <a:ext cx="11735197" cy="623093"/>
            </a:xfrm>
            <a:prstGeom prst="rect">
              <a:avLst/>
            </a:prstGeom>
          </p:spPr>
          <p:txBody>
            <a:bodyPr anchor="t" rtlCol="false" tIns="0" lIns="0" bIns="0" rIns="0"/>
            <a:lstStyle/>
            <a:p>
              <a:pPr algn="l">
                <a:lnSpc>
                  <a:spcPts val="3187"/>
                </a:lnSpc>
              </a:pPr>
              <a:r>
                <a:rPr lang="en-US" sz="2000" spc="-40">
                  <a:solidFill>
                    <a:srgbClr val="2B2E3C"/>
                  </a:solidFill>
                  <a:latin typeface="Open Sans"/>
                  <a:ea typeface="Open Sans"/>
                  <a:cs typeface="Open Sans"/>
                  <a:sym typeface="Open Sans"/>
                </a:rPr>
                <a:t>Basic optimization algorithm.</a:t>
              </a:r>
            </a:p>
          </p:txBody>
        </p:sp>
      </p:grpSp>
      <p:grpSp>
        <p:nvGrpSpPr>
          <p:cNvPr name="Group 20" id="20"/>
          <p:cNvGrpSpPr/>
          <p:nvPr/>
        </p:nvGrpSpPr>
        <p:grpSpPr>
          <a:xfrm rot="0">
            <a:off x="7750820" y="4485680"/>
            <a:ext cx="586531" cy="586531"/>
            <a:chOff x="0" y="0"/>
            <a:chExt cx="782042" cy="782042"/>
          </a:xfrm>
        </p:grpSpPr>
        <p:sp>
          <p:nvSpPr>
            <p:cNvPr name="Freeform 21" id="21"/>
            <p:cNvSpPr/>
            <p:nvPr/>
          </p:nvSpPr>
          <p:spPr>
            <a:xfrm flipH="false" flipV="false" rot="0">
              <a:off x="6350" y="6350"/>
              <a:ext cx="769366" cy="769366"/>
            </a:xfrm>
            <a:custGeom>
              <a:avLst/>
              <a:gdLst/>
              <a:ahLst/>
              <a:cxnLst/>
              <a:rect r="r" b="b" t="t" l="l"/>
              <a:pathLst>
                <a:path h="769366" w="769366">
                  <a:moveTo>
                    <a:pt x="0" y="143637"/>
                  </a:moveTo>
                  <a:cubicBezTo>
                    <a:pt x="0" y="64262"/>
                    <a:pt x="64262" y="0"/>
                    <a:pt x="143637" y="0"/>
                  </a:cubicBezTo>
                  <a:lnTo>
                    <a:pt x="625729" y="0"/>
                  </a:lnTo>
                  <a:cubicBezTo>
                    <a:pt x="705104" y="0"/>
                    <a:pt x="769366" y="64262"/>
                    <a:pt x="769366" y="143637"/>
                  </a:cubicBezTo>
                  <a:lnTo>
                    <a:pt x="769366" y="625729"/>
                  </a:lnTo>
                  <a:cubicBezTo>
                    <a:pt x="769366" y="705104"/>
                    <a:pt x="705104" y="769366"/>
                    <a:pt x="625729" y="769366"/>
                  </a:cubicBezTo>
                  <a:lnTo>
                    <a:pt x="143637" y="769366"/>
                  </a:lnTo>
                  <a:cubicBezTo>
                    <a:pt x="64262" y="769366"/>
                    <a:pt x="0" y="705104"/>
                    <a:pt x="0" y="625729"/>
                  </a:cubicBezTo>
                  <a:close/>
                </a:path>
              </a:pathLst>
            </a:custGeom>
            <a:solidFill>
              <a:srgbClr val="FCE2CF"/>
            </a:solidFill>
          </p:spPr>
        </p:sp>
        <p:sp>
          <p:nvSpPr>
            <p:cNvPr name="Freeform 22" id="22"/>
            <p:cNvSpPr/>
            <p:nvPr/>
          </p:nvSpPr>
          <p:spPr>
            <a:xfrm flipH="false" flipV="false" rot="0">
              <a:off x="0" y="0"/>
              <a:ext cx="782066" cy="782066"/>
            </a:xfrm>
            <a:custGeom>
              <a:avLst/>
              <a:gdLst/>
              <a:ahLst/>
              <a:cxnLst/>
              <a:rect r="r" b="b" t="t" l="l"/>
              <a:pathLst>
                <a:path h="782066" w="782066">
                  <a:moveTo>
                    <a:pt x="0" y="149987"/>
                  </a:moveTo>
                  <a:cubicBezTo>
                    <a:pt x="0" y="67183"/>
                    <a:pt x="67183" y="0"/>
                    <a:pt x="149987" y="0"/>
                  </a:cubicBezTo>
                  <a:lnTo>
                    <a:pt x="632079" y="0"/>
                  </a:lnTo>
                  <a:lnTo>
                    <a:pt x="632079" y="6350"/>
                  </a:lnTo>
                  <a:lnTo>
                    <a:pt x="632079" y="0"/>
                  </a:lnTo>
                  <a:cubicBezTo>
                    <a:pt x="714883" y="0"/>
                    <a:pt x="782066" y="67183"/>
                    <a:pt x="782066" y="149987"/>
                  </a:cubicBezTo>
                  <a:lnTo>
                    <a:pt x="775716" y="149987"/>
                  </a:lnTo>
                  <a:lnTo>
                    <a:pt x="782066" y="149987"/>
                  </a:lnTo>
                  <a:lnTo>
                    <a:pt x="782066" y="632079"/>
                  </a:lnTo>
                  <a:lnTo>
                    <a:pt x="775716" y="632079"/>
                  </a:lnTo>
                  <a:lnTo>
                    <a:pt x="782066" y="632079"/>
                  </a:lnTo>
                  <a:cubicBezTo>
                    <a:pt x="782066" y="714883"/>
                    <a:pt x="714883" y="782066"/>
                    <a:pt x="632079" y="782066"/>
                  </a:cubicBezTo>
                  <a:lnTo>
                    <a:pt x="632079" y="775716"/>
                  </a:lnTo>
                  <a:lnTo>
                    <a:pt x="632079" y="782066"/>
                  </a:lnTo>
                  <a:lnTo>
                    <a:pt x="149987" y="782066"/>
                  </a:lnTo>
                  <a:lnTo>
                    <a:pt x="149987" y="775716"/>
                  </a:lnTo>
                  <a:lnTo>
                    <a:pt x="149987" y="782066"/>
                  </a:lnTo>
                  <a:cubicBezTo>
                    <a:pt x="67183" y="782066"/>
                    <a:pt x="0" y="714883"/>
                    <a:pt x="0" y="632079"/>
                  </a:cubicBezTo>
                  <a:lnTo>
                    <a:pt x="0" y="149987"/>
                  </a:lnTo>
                  <a:lnTo>
                    <a:pt x="6350" y="149987"/>
                  </a:lnTo>
                  <a:lnTo>
                    <a:pt x="0" y="149987"/>
                  </a:lnTo>
                  <a:moveTo>
                    <a:pt x="12700" y="149987"/>
                  </a:moveTo>
                  <a:lnTo>
                    <a:pt x="12700" y="632079"/>
                  </a:lnTo>
                  <a:lnTo>
                    <a:pt x="6350" y="632079"/>
                  </a:lnTo>
                  <a:lnTo>
                    <a:pt x="12700" y="632079"/>
                  </a:lnTo>
                  <a:cubicBezTo>
                    <a:pt x="12700" y="707898"/>
                    <a:pt x="74168" y="769366"/>
                    <a:pt x="149987" y="769366"/>
                  </a:cubicBezTo>
                  <a:lnTo>
                    <a:pt x="632079" y="769366"/>
                  </a:lnTo>
                  <a:cubicBezTo>
                    <a:pt x="707898" y="769366"/>
                    <a:pt x="769366" y="707898"/>
                    <a:pt x="769366" y="632079"/>
                  </a:cubicBezTo>
                  <a:lnTo>
                    <a:pt x="769366" y="149987"/>
                  </a:lnTo>
                  <a:cubicBezTo>
                    <a:pt x="769366" y="74168"/>
                    <a:pt x="707898" y="12700"/>
                    <a:pt x="632079" y="12700"/>
                  </a:cubicBezTo>
                  <a:lnTo>
                    <a:pt x="149987" y="12700"/>
                  </a:lnTo>
                  <a:lnTo>
                    <a:pt x="149987" y="6350"/>
                  </a:lnTo>
                  <a:lnTo>
                    <a:pt x="149987" y="12700"/>
                  </a:lnTo>
                  <a:cubicBezTo>
                    <a:pt x="74168" y="12700"/>
                    <a:pt x="12700" y="74168"/>
                    <a:pt x="12700" y="149987"/>
                  </a:cubicBezTo>
                  <a:close/>
                </a:path>
              </a:pathLst>
            </a:custGeom>
            <a:solidFill>
              <a:srgbClr val="E2C8B5"/>
            </a:solidFill>
          </p:spPr>
        </p:sp>
      </p:grpSp>
      <p:sp>
        <p:nvSpPr>
          <p:cNvPr name="Freeform 23" id="23" descr="preencoded.png"/>
          <p:cNvSpPr/>
          <p:nvPr/>
        </p:nvSpPr>
        <p:spPr>
          <a:xfrm flipH="false" flipV="false" rot="0">
            <a:off x="7851725" y="4538439"/>
            <a:ext cx="384573" cy="480864"/>
          </a:xfrm>
          <a:custGeom>
            <a:avLst/>
            <a:gdLst/>
            <a:ahLst/>
            <a:cxnLst/>
            <a:rect r="r" b="b" t="t" l="l"/>
            <a:pathLst>
              <a:path h="480864" w="384573">
                <a:moveTo>
                  <a:pt x="0" y="0"/>
                </a:moveTo>
                <a:lnTo>
                  <a:pt x="384572" y="0"/>
                </a:lnTo>
                <a:lnTo>
                  <a:pt x="384572" y="480863"/>
                </a:lnTo>
                <a:lnTo>
                  <a:pt x="0" y="480863"/>
                </a:lnTo>
                <a:lnTo>
                  <a:pt x="0" y="0"/>
                </a:lnTo>
                <a:close/>
              </a:path>
            </a:pathLst>
          </a:custGeom>
          <a:blipFill>
            <a:blip r:embed="rId5"/>
            <a:stretch>
              <a:fillRect l="-15" t="0" r="-15" b="0"/>
            </a:stretch>
          </a:blipFill>
        </p:spPr>
      </p:sp>
      <p:grpSp>
        <p:nvGrpSpPr>
          <p:cNvPr name="Group 24" id="24"/>
          <p:cNvGrpSpPr/>
          <p:nvPr/>
        </p:nvGrpSpPr>
        <p:grpSpPr>
          <a:xfrm rot="0">
            <a:off x="8589020" y="4490442"/>
            <a:ext cx="3205757" cy="400645"/>
            <a:chOff x="0" y="0"/>
            <a:chExt cx="4274343" cy="534193"/>
          </a:xfrm>
        </p:grpSpPr>
        <p:sp>
          <p:nvSpPr>
            <p:cNvPr name="Freeform 25" id="25"/>
            <p:cNvSpPr/>
            <p:nvPr/>
          </p:nvSpPr>
          <p:spPr>
            <a:xfrm flipH="false" flipV="false" rot="0">
              <a:off x="0" y="0"/>
              <a:ext cx="4274343" cy="534193"/>
            </a:xfrm>
            <a:custGeom>
              <a:avLst/>
              <a:gdLst/>
              <a:ahLst/>
              <a:cxnLst/>
              <a:rect r="r" b="b" t="t" l="l"/>
              <a:pathLst>
                <a:path h="534193" w="4274343">
                  <a:moveTo>
                    <a:pt x="0" y="0"/>
                  </a:moveTo>
                  <a:lnTo>
                    <a:pt x="4274343" y="0"/>
                  </a:lnTo>
                  <a:lnTo>
                    <a:pt x="4274343" y="534193"/>
                  </a:lnTo>
                  <a:lnTo>
                    <a:pt x="0" y="534193"/>
                  </a:lnTo>
                  <a:close/>
                </a:path>
              </a:pathLst>
            </a:custGeom>
            <a:solidFill>
              <a:srgbClr val="000000">
                <a:alpha val="0"/>
              </a:srgbClr>
            </a:solidFill>
          </p:spPr>
        </p:sp>
        <p:sp>
          <p:nvSpPr>
            <p:cNvPr name="TextBox 26" id="26"/>
            <p:cNvSpPr txBox="true"/>
            <p:nvPr/>
          </p:nvSpPr>
          <p:spPr>
            <a:xfrm>
              <a:off x="0" y="-19050"/>
              <a:ext cx="4274343" cy="553243"/>
            </a:xfrm>
            <a:prstGeom prst="rect">
              <a:avLst/>
            </a:prstGeom>
          </p:spPr>
          <p:txBody>
            <a:bodyPr anchor="t" rtlCol="false" tIns="0" lIns="0" bIns="0" rIns="0"/>
            <a:lstStyle/>
            <a:p>
              <a:pPr algn="l">
                <a:lnSpc>
                  <a:spcPts val="3124"/>
                </a:lnSpc>
              </a:pPr>
              <a:r>
                <a:rPr lang="en-US" sz="2499" spc="-76">
                  <a:solidFill>
                    <a:srgbClr val="2B2E3C"/>
                  </a:solidFill>
                  <a:latin typeface="Bitter"/>
                  <a:ea typeface="Bitter"/>
                  <a:cs typeface="Bitter"/>
                  <a:sym typeface="Bitter"/>
                </a:rPr>
                <a:t>Adam</a:t>
              </a:r>
            </a:p>
          </p:txBody>
        </p:sp>
      </p:grpSp>
      <p:grpSp>
        <p:nvGrpSpPr>
          <p:cNvPr name="Group 27" id="27"/>
          <p:cNvGrpSpPr/>
          <p:nvPr/>
        </p:nvGrpSpPr>
        <p:grpSpPr>
          <a:xfrm rot="0">
            <a:off x="8589020" y="5044828"/>
            <a:ext cx="8801398" cy="410170"/>
            <a:chOff x="0" y="0"/>
            <a:chExt cx="11735197" cy="546893"/>
          </a:xfrm>
        </p:grpSpPr>
        <p:sp>
          <p:nvSpPr>
            <p:cNvPr name="Freeform 28" id="28"/>
            <p:cNvSpPr/>
            <p:nvPr/>
          </p:nvSpPr>
          <p:spPr>
            <a:xfrm flipH="false" flipV="false" rot="0">
              <a:off x="0" y="0"/>
              <a:ext cx="11735197" cy="546893"/>
            </a:xfrm>
            <a:custGeom>
              <a:avLst/>
              <a:gdLst/>
              <a:ahLst/>
              <a:cxnLst/>
              <a:rect r="r" b="b" t="t" l="l"/>
              <a:pathLst>
                <a:path h="546893" w="11735197">
                  <a:moveTo>
                    <a:pt x="0" y="0"/>
                  </a:moveTo>
                  <a:lnTo>
                    <a:pt x="11735197" y="0"/>
                  </a:lnTo>
                  <a:lnTo>
                    <a:pt x="11735197" y="546893"/>
                  </a:lnTo>
                  <a:lnTo>
                    <a:pt x="0" y="546893"/>
                  </a:lnTo>
                  <a:close/>
                </a:path>
              </a:pathLst>
            </a:custGeom>
            <a:solidFill>
              <a:srgbClr val="000000">
                <a:alpha val="0"/>
              </a:srgbClr>
            </a:solidFill>
          </p:spPr>
        </p:sp>
        <p:sp>
          <p:nvSpPr>
            <p:cNvPr name="TextBox 29" id="29"/>
            <p:cNvSpPr txBox="true"/>
            <p:nvPr/>
          </p:nvSpPr>
          <p:spPr>
            <a:xfrm>
              <a:off x="0" y="-76200"/>
              <a:ext cx="11735197" cy="623093"/>
            </a:xfrm>
            <a:prstGeom prst="rect">
              <a:avLst/>
            </a:prstGeom>
          </p:spPr>
          <p:txBody>
            <a:bodyPr anchor="t" rtlCol="false" tIns="0" lIns="0" bIns="0" rIns="0"/>
            <a:lstStyle/>
            <a:p>
              <a:pPr algn="l">
                <a:lnSpc>
                  <a:spcPts val="3187"/>
                </a:lnSpc>
              </a:pPr>
              <a:r>
                <a:rPr lang="en-US" sz="2000" spc="-40">
                  <a:solidFill>
                    <a:srgbClr val="2B2E3C"/>
                  </a:solidFill>
                  <a:latin typeface="Open Sans"/>
                  <a:ea typeface="Open Sans"/>
                  <a:cs typeface="Open Sans"/>
                  <a:sym typeface="Open Sans"/>
                </a:rPr>
                <a:t>Adaptive Moment Estimation, popular.</a:t>
              </a:r>
            </a:p>
          </p:txBody>
        </p:sp>
      </p:grpSp>
      <p:grpSp>
        <p:nvGrpSpPr>
          <p:cNvPr name="Group 30" id="30"/>
          <p:cNvGrpSpPr/>
          <p:nvPr/>
        </p:nvGrpSpPr>
        <p:grpSpPr>
          <a:xfrm rot="0">
            <a:off x="7750820" y="5995095"/>
            <a:ext cx="586531" cy="586531"/>
            <a:chOff x="0" y="0"/>
            <a:chExt cx="782042" cy="782042"/>
          </a:xfrm>
        </p:grpSpPr>
        <p:sp>
          <p:nvSpPr>
            <p:cNvPr name="Freeform 31" id="31"/>
            <p:cNvSpPr/>
            <p:nvPr/>
          </p:nvSpPr>
          <p:spPr>
            <a:xfrm flipH="false" flipV="false" rot="0">
              <a:off x="6350" y="6350"/>
              <a:ext cx="769366" cy="769366"/>
            </a:xfrm>
            <a:custGeom>
              <a:avLst/>
              <a:gdLst/>
              <a:ahLst/>
              <a:cxnLst/>
              <a:rect r="r" b="b" t="t" l="l"/>
              <a:pathLst>
                <a:path h="769366" w="769366">
                  <a:moveTo>
                    <a:pt x="0" y="143637"/>
                  </a:moveTo>
                  <a:cubicBezTo>
                    <a:pt x="0" y="64262"/>
                    <a:pt x="64262" y="0"/>
                    <a:pt x="143637" y="0"/>
                  </a:cubicBezTo>
                  <a:lnTo>
                    <a:pt x="625729" y="0"/>
                  </a:lnTo>
                  <a:cubicBezTo>
                    <a:pt x="705104" y="0"/>
                    <a:pt x="769366" y="64262"/>
                    <a:pt x="769366" y="143637"/>
                  </a:cubicBezTo>
                  <a:lnTo>
                    <a:pt x="769366" y="625729"/>
                  </a:lnTo>
                  <a:cubicBezTo>
                    <a:pt x="769366" y="705104"/>
                    <a:pt x="705104" y="769366"/>
                    <a:pt x="625729" y="769366"/>
                  </a:cubicBezTo>
                  <a:lnTo>
                    <a:pt x="143637" y="769366"/>
                  </a:lnTo>
                  <a:cubicBezTo>
                    <a:pt x="64262" y="769366"/>
                    <a:pt x="0" y="705104"/>
                    <a:pt x="0" y="625729"/>
                  </a:cubicBezTo>
                  <a:close/>
                </a:path>
              </a:pathLst>
            </a:custGeom>
            <a:solidFill>
              <a:srgbClr val="FCE2CF"/>
            </a:solidFill>
          </p:spPr>
        </p:sp>
        <p:sp>
          <p:nvSpPr>
            <p:cNvPr name="Freeform 32" id="32"/>
            <p:cNvSpPr/>
            <p:nvPr/>
          </p:nvSpPr>
          <p:spPr>
            <a:xfrm flipH="false" flipV="false" rot="0">
              <a:off x="0" y="0"/>
              <a:ext cx="782066" cy="782066"/>
            </a:xfrm>
            <a:custGeom>
              <a:avLst/>
              <a:gdLst/>
              <a:ahLst/>
              <a:cxnLst/>
              <a:rect r="r" b="b" t="t" l="l"/>
              <a:pathLst>
                <a:path h="782066" w="782066">
                  <a:moveTo>
                    <a:pt x="0" y="149987"/>
                  </a:moveTo>
                  <a:cubicBezTo>
                    <a:pt x="0" y="67183"/>
                    <a:pt x="67183" y="0"/>
                    <a:pt x="149987" y="0"/>
                  </a:cubicBezTo>
                  <a:lnTo>
                    <a:pt x="632079" y="0"/>
                  </a:lnTo>
                  <a:lnTo>
                    <a:pt x="632079" y="6350"/>
                  </a:lnTo>
                  <a:lnTo>
                    <a:pt x="632079" y="0"/>
                  </a:lnTo>
                  <a:cubicBezTo>
                    <a:pt x="714883" y="0"/>
                    <a:pt x="782066" y="67183"/>
                    <a:pt x="782066" y="149987"/>
                  </a:cubicBezTo>
                  <a:lnTo>
                    <a:pt x="775716" y="149987"/>
                  </a:lnTo>
                  <a:lnTo>
                    <a:pt x="782066" y="149987"/>
                  </a:lnTo>
                  <a:lnTo>
                    <a:pt x="782066" y="632079"/>
                  </a:lnTo>
                  <a:lnTo>
                    <a:pt x="775716" y="632079"/>
                  </a:lnTo>
                  <a:lnTo>
                    <a:pt x="782066" y="632079"/>
                  </a:lnTo>
                  <a:cubicBezTo>
                    <a:pt x="782066" y="714883"/>
                    <a:pt x="714883" y="782066"/>
                    <a:pt x="632079" y="782066"/>
                  </a:cubicBezTo>
                  <a:lnTo>
                    <a:pt x="632079" y="775716"/>
                  </a:lnTo>
                  <a:lnTo>
                    <a:pt x="632079" y="782066"/>
                  </a:lnTo>
                  <a:lnTo>
                    <a:pt x="149987" y="782066"/>
                  </a:lnTo>
                  <a:lnTo>
                    <a:pt x="149987" y="775716"/>
                  </a:lnTo>
                  <a:lnTo>
                    <a:pt x="149987" y="782066"/>
                  </a:lnTo>
                  <a:cubicBezTo>
                    <a:pt x="67183" y="782066"/>
                    <a:pt x="0" y="714883"/>
                    <a:pt x="0" y="632079"/>
                  </a:cubicBezTo>
                  <a:lnTo>
                    <a:pt x="0" y="149987"/>
                  </a:lnTo>
                  <a:lnTo>
                    <a:pt x="6350" y="149987"/>
                  </a:lnTo>
                  <a:lnTo>
                    <a:pt x="0" y="149987"/>
                  </a:lnTo>
                  <a:moveTo>
                    <a:pt x="12700" y="149987"/>
                  </a:moveTo>
                  <a:lnTo>
                    <a:pt x="12700" y="632079"/>
                  </a:lnTo>
                  <a:lnTo>
                    <a:pt x="6350" y="632079"/>
                  </a:lnTo>
                  <a:lnTo>
                    <a:pt x="12700" y="632079"/>
                  </a:lnTo>
                  <a:cubicBezTo>
                    <a:pt x="12700" y="707898"/>
                    <a:pt x="74168" y="769366"/>
                    <a:pt x="149987" y="769366"/>
                  </a:cubicBezTo>
                  <a:lnTo>
                    <a:pt x="632079" y="769366"/>
                  </a:lnTo>
                  <a:cubicBezTo>
                    <a:pt x="707898" y="769366"/>
                    <a:pt x="769366" y="707898"/>
                    <a:pt x="769366" y="632079"/>
                  </a:cubicBezTo>
                  <a:lnTo>
                    <a:pt x="769366" y="149987"/>
                  </a:lnTo>
                  <a:cubicBezTo>
                    <a:pt x="769366" y="74168"/>
                    <a:pt x="707898" y="12700"/>
                    <a:pt x="632079" y="12700"/>
                  </a:cubicBezTo>
                  <a:lnTo>
                    <a:pt x="149987" y="12700"/>
                  </a:lnTo>
                  <a:lnTo>
                    <a:pt x="149987" y="6350"/>
                  </a:lnTo>
                  <a:lnTo>
                    <a:pt x="149987" y="12700"/>
                  </a:lnTo>
                  <a:cubicBezTo>
                    <a:pt x="74168" y="12700"/>
                    <a:pt x="12700" y="74168"/>
                    <a:pt x="12700" y="149987"/>
                  </a:cubicBezTo>
                  <a:close/>
                </a:path>
              </a:pathLst>
            </a:custGeom>
            <a:solidFill>
              <a:srgbClr val="E2C8B5"/>
            </a:solidFill>
          </p:spPr>
        </p:sp>
      </p:grpSp>
      <p:sp>
        <p:nvSpPr>
          <p:cNvPr name="Freeform 33" id="33" descr="preencoded.png"/>
          <p:cNvSpPr/>
          <p:nvPr/>
        </p:nvSpPr>
        <p:spPr>
          <a:xfrm flipH="false" flipV="false" rot="0">
            <a:off x="7851725" y="6047854"/>
            <a:ext cx="384573" cy="480864"/>
          </a:xfrm>
          <a:custGeom>
            <a:avLst/>
            <a:gdLst/>
            <a:ahLst/>
            <a:cxnLst/>
            <a:rect r="r" b="b" t="t" l="l"/>
            <a:pathLst>
              <a:path h="480864" w="384573">
                <a:moveTo>
                  <a:pt x="0" y="0"/>
                </a:moveTo>
                <a:lnTo>
                  <a:pt x="384572" y="0"/>
                </a:lnTo>
                <a:lnTo>
                  <a:pt x="384572" y="480863"/>
                </a:lnTo>
                <a:lnTo>
                  <a:pt x="0" y="480863"/>
                </a:lnTo>
                <a:lnTo>
                  <a:pt x="0" y="0"/>
                </a:lnTo>
                <a:close/>
              </a:path>
            </a:pathLst>
          </a:custGeom>
          <a:blipFill>
            <a:blip r:embed="rId6"/>
            <a:stretch>
              <a:fillRect l="-15" t="0" r="-15" b="0"/>
            </a:stretch>
          </a:blipFill>
        </p:spPr>
      </p:sp>
      <p:grpSp>
        <p:nvGrpSpPr>
          <p:cNvPr name="Group 34" id="34"/>
          <p:cNvGrpSpPr/>
          <p:nvPr/>
        </p:nvGrpSpPr>
        <p:grpSpPr>
          <a:xfrm rot="0">
            <a:off x="8589020" y="5999858"/>
            <a:ext cx="3205757" cy="400645"/>
            <a:chOff x="0" y="0"/>
            <a:chExt cx="4274343" cy="534193"/>
          </a:xfrm>
        </p:grpSpPr>
        <p:sp>
          <p:nvSpPr>
            <p:cNvPr name="Freeform 35" id="35"/>
            <p:cNvSpPr/>
            <p:nvPr/>
          </p:nvSpPr>
          <p:spPr>
            <a:xfrm flipH="false" flipV="false" rot="0">
              <a:off x="0" y="0"/>
              <a:ext cx="4274343" cy="534193"/>
            </a:xfrm>
            <a:custGeom>
              <a:avLst/>
              <a:gdLst/>
              <a:ahLst/>
              <a:cxnLst/>
              <a:rect r="r" b="b" t="t" l="l"/>
              <a:pathLst>
                <a:path h="534193" w="4274343">
                  <a:moveTo>
                    <a:pt x="0" y="0"/>
                  </a:moveTo>
                  <a:lnTo>
                    <a:pt x="4274343" y="0"/>
                  </a:lnTo>
                  <a:lnTo>
                    <a:pt x="4274343" y="534193"/>
                  </a:lnTo>
                  <a:lnTo>
                    <a:pt x="0" y="534193"/>
                  </a:lnTo>
                  <a:close/>
                </a:path>
              </a:pathLst>
            </a:custGeom>
            <a:solidFill>
              <a:srgbClr val="000000">
                <a:alpha val="0"/>
              </a:srgbClr>
            </a:solidFill>
          </p:spPr>
        </p:sp>
        <p:sp>
          <p:nvSpPr>
            <p:cNvPr name="TextBox 36" id="36"/>
            <p:cNvSpPr txBox="true"/>
            <p:nvPr/>
          </p:nvSpPr>
          <p:spPr>
            <a:xfrm>
              <a:off x="0" y="-19050"/>
              <a:ext cx="4274343" cy="553243"/>
            </a:xfrm>
            <a:prstGeom prst="rect">
              <a:avLst/>
            </a:prstGeom>
          </p:spPr>
          <p:txBody>
            <a:bodyPr anchor="t" rtlCol="false" tIns="0" lIns="0" bIns="0" rIns="0"/>
            <a:lstStyle/>
            <a:p>
              <a:pPr algn="l">
                <a:lnSpc>
                  <a:spcPts val="3124"/>
                </a:lnSpc>
              </a:pPr>
              <a:r>
                <a:rPr lang="en-US" sz="2499" spc="-76">
                  <a:solidFill>
                    <a:srgbClr val="2B2E3C"/>
                  </a:solidFill>
                  <a:latin typeface="Bitter"/>
                  <a:ea typeface="Bitter"/>
                  <a:cs typeface="Bitter"/>
                  <a:sym typeface="Bitter"/>
                </a:rPr>
                <a:t>SGD</a:t>
              </a:r>
            </a:p>
          </p:txBody>
        </p:sp>
      </p:grpSp>
      <p:grpSp>
        <p:nvGrpSpPr>
          <p:cNvPr name="Group 37" id="37"/>
          <p:cNvGrpSpPr/>
          <p:nvPr/>
        </p:nvGrpSpPr>
        <p:grpSpPr>
          <a:xfrm rot="0">
            <a:off x="8589020" y="6554241"/>
            <a:ext cx="8801398" cy="410170"/>
            <a:chOff x="0" y="0"/>
            <a:chExt cx="11735197" cy="546893"/>
          </a:xfrm>
        </p:grpSpPr>
        <p:sp>
          <p:nvSpPr>
            <p:cNvPr name="Freeform 38" id="38"/>
            <p:cNvSpPr/>
            <p:nvPr/>
          </p:nvSpPr>
          <p:spPr>
            <a:xfrm flipH="false" flipV="false" rot="0">
              <a:off x="0" y="0"/>
              <a:ext cx="11735197" cy="546893"/>
            </a:xfrm>
            <a:custGeom>
              <a:avLst/>
              <a:gdLst/>
              <a:ahLst/>
              <a:cxnLst/>
              <a:rect r="r" b="b" t="t" l="l"/>
              <a:pathLst>
                <a:path h="546893" w="11735197">
                  <a:moveTo>
                    <a:pt x="0" y="0"/>
                  </a:moveTo>
                  <a:lnTo>
                    <a:pt x="11735197" y="0"/>
                  </a:lnTo>
                  <a:lnTo>
                    <a:pt x="11735197" y="546893"/>
                  </a:lnTo>
                  <a:lnTo>
                    <a:pt x="0" y="546893"/>
                  </a:lnTo>
                  <a:close/>
                </a:path>
              </a:pathLst>
            </a:custGeom>
            <a:solidFill>
              <a:srgbClr val="000000">
                <a:alpha val="0"/>
              </a:srgbClr>
            </a:solidFill>
          </p:spPr>
        </p:sp>
        <p:sp>
          <p:nvSpPr>
            <p:cNvPr name="TextBox 39" id="39"/>
            <p:cNvSpPr txBox="true"/>
            <p:nvPr/>
          </p:nvSpPr>
          <p:spPr>
            <a:xfrm>
              <a:off x="0" y="-76200"/>
              <a:ext cx="11735197" cy="623093"/>
            </a:xfrm>
            <a:prstGeom prst="rect">
              <a:avLst/>
            </a:prstGeom>
          </p:spPr>
          <p:txBody>
            <a:bodyPr anchor="t" rtlCol="false" tIns="0" lIns="0" bIns="0" rIns="0"/>
            <a:lstStyle/>
            <a:p>
              <a:pPr algn="l">
                <a:lnSpc>
                  <a:spcPts val="3187"/>
                </a:lnSpc>
              </a:pPr>
              <a:r>
                <a:rPr lang="en-US" sz="2000" spc="-40">
                  <a:solidFill>
                    <a:srgbClr val="2B2E3C"/>
                  </a:solidFill>
                  <a:latin typeface="Open Sans"/>
                  <a:ea typeface="Open Sans"/>
                  <a:cs typeface="Open Sans"/>
                  <a:sym typeface="Open Sans"/>
                </a:rPr>
                <a:t>Stochastic Gradient Descent, classic.</a:t>
              </a:r>
            </a:p>
          </p:txBody>
        </p:sp>
      </p:grpSp>
      <p:grpSp>
        <p:nvGrpSpPr>
          <p:cNvPr name="Group 40" id="40"/>
          <p:cNvGrpSpPr/>
          <p:nvPr/>
        </p:nvGrpSpPr>
        <p:grpSpPr>
          <a:xfrm rot="0">
            <a:off x="7750820" y="7504510"/>
            <a:ext cx="586531" cy="586531"/>
            <a:chOff x="0" y="0"/>
            <a:chExt cx="782042" cy="782042"/>
          </a:xfrm>
        </p:grpSpPr>
        <p:sp>
          <p:nvSpPr>
            <p:cNvPr name="Freeform 41" id="41"/>
            <p:cNvSpPr/>
            <p:nvPr/>
          </p:nvSpPr>
          <p:spPr>
            <a:xfrm flipH="false" flipV="false" rot="0">
              <a:off x="6350" y="6350"/>
              <a:ext cx="769366" cy="769366"/>
            </a:xfrm>
            <a:custGeom>
              <a:avLst/>
              <a:gdLst/>
              <a:ahLst/>
              <a:cxnLst/>
              <a:rect r="r" b="b" t="t" l="l"/>
              <a:pathLst>
                <a:path h="769366" w="769366">
                  <a:moveTo>
                    <a:pt x="0" y="143637"/>
                  </a:moveTo>
                  <a:cubicBezTo>
                    <a:pt x="0" y="64262"/>
                    <a:pt x="64262" y="0"/>
                    <a:pt x="143637" y="0"/>
                  </a:cubicBezTo>
                  <a:lnTo>
                    <a:pt x="625729" y="0"/>
                  </a:lnTo>
                  <a:cubicBezTo>
                    <a:pt x="705104" y="0"/>
                    <a:pt x="769366" y="64262"/>
                    <a:pt x="769366" y="143637"/>
                  </a:cubicBezTo>
                  <a:lnTo>
                    <a:pt x="769366" y="625729"/>
                  </a:lnTo>
                  <a:cubicBezTo>
                    <a:pt x="769366" y="705104"/>
                    <a:pt x="705104" y="769366"/>
                    <a:pt x="625729" y="769366"/>
                  </a:cubicBezTo>
                  <a:lnTo>
                    <a:pt x="143637" y="769366"/>
                  </a:lnTo>
                  <a:cubicBezTo>
                    <a:pt x="64262" y="769366"/>
                    <a:pt x="0" y="705104"/>
                    <a:pt x="0" y="625729"/>
                  </a:cubicBezTo>
                  <a:close/>
                </a:path>
              </a:pathLst>
            </a:custGeom>
            <a:solidFill>
              <a:srgbClr val="FCE2CF"/>
            </a:solidFill>
          </p:spPr>
        </p:sp>
        <p:sp>
          <p:nvSpPr>
            <p:cNvPr name="Freeform 42" id="42"/>
            <p:cNvSpPr/>
            <p:nvPr/>
          </p:nvSpPr>
          <p:spPr>
            <a:xfrm flipH="false" flipV="false" rot="0">
              <a:off x="0" y="0"/>
              <a:ext cx="782066" cy="782066"/>
            </a:xfrm>
            <a:custGeom>
              <a:avLst/>
              <a:gdLst/>
              <a:ahLst/>
              <a:cxnLst/>
              <a:rect r="r" b="b" t="t" l="l"/>
              <a:pathLst>
                <a:path h="782066" w="782066">
                  <a:moveTo>
                    <a:pt x="0" y="149987"/>
                  </a:moveTo>
                  <a:cubicBezTo>
                    <a:pt x="0" y="67183"/>
                    <a:pt x="67183" y="0"/>
                    <a:pt x="149987" y="0"/>
                  </a:cubicBezTo>
                  <a:lnTo>
                    <a:pt x="632079" y="0"/>
                  </a:lnTo>
                  <a:lnTo>
                    <a:pt x="632079" y="6350"/>
                  </a:lnTo>
                  <a:lnTo>
                    <a:pt x="632079" y="0"/>
                  </a:lnTo>
                  <a:cubicBezTo>
                    <a:pt x="714883" y="0"/>
                    <a:pt x="782066" y="67183"/>
                    <a:pt x="782066" y="149987"/>
                  </a:cubicBezTo>
                  <a:lnTo>
                    <a:pt x="775716" y="149987"/>
                  </a:lnTo>
                  <a:lnTo>
                    <a:pt x="782066" y="149987"/>
                  </a:lnTo>
                  <a:lnTo>
                    <a:pt x="782066" y="632079"/>
                  </a:lnTo>
                  <a:lnTo>
                    <a:pt x="775716" y="632079"/>
                  </a:lnTo>
                  <a:lnTo>
                    <a:pt x="782066" y="632079"/>
                  </a:lnTo>
                  <a:cubicBezTo>
                    <a:pt x="782066" y="714883"/>
                    <a:pt x="714883" y="782066"/>
                    <a:pt x="632079" y="782066"/>
                  </a:cubicBezTo>
                  <a:lnTo>
                    <a:pt x="632079" y="775716"/>
                  </a:lnTo>
                  <a:lnTo>
                    <a:pt x="632079" y="782066"/>
                  </a:lnTo>
                  <a:lnTo>
                    <a:pt x="149987" y="782066"/>
                  </a:lnTo>
                  <a:lnTo>
                    <a:pt x="149987" y="775716"/>
                  </a:lnTo>
                  <a:lnTo>
                    <a:pt x="149987" y="782066"/>
                  </a:lnTo>
                  <a:cubicBezTo>
                    <a:pt x="67183" y="782066"/>
                    <a:pt x="0" y="714883"/>
                    <a:pt x="0" y="632079"/>
                  </a:cubicBezTo>
                  <a:lnTo>
                    <a:pt x="0" y="149987"/>
                  </a:lnTo>
                  <a:lnTo>
                    <a:pt x="6350" y="149987"/>
                  </a:lnTo>
                  <a:lnTo>
                    <a:pt x="0" y="149987"/>
                  </a:lnTo>
                  <a:moveTo>
                    <a:pt x="12700" y="149987"/>
                  </a:moveTo>
                  <a:lnTo>
                    <a:pt x="12700" y="632079"/>
                  </a:lnTo>
                  <a:lnTo>
                    <a:pt x="6350" y="632079"/>
                  </a:lnTo>
                  <a:lnTo>
                    <a:pt x="12700" y="632079"/>
                  </a:lnTo>
                  <a:cubicBezTo>
                    <a:pt x="12700" y="707898"/>
                    <a:pt x="74168" y="769366"/>
                    <a:pt x="149987" y="769366"/>
                  </a:cubicBezTo>
                  <a:lnTo>
                    <a:pt x="632079" y="769366"/>
                  </a:lnTo>
                  <a:cubicBezTo>
                    <a:pt x="707898" y="769366"/>
                    <a:pt x="769366" y="707898"/>
                    <a:pt x="769366" y="632079"/>
                  </a:cubicBezTo>
                  <a:lnTo>
                    <a:pt x="769366" y="149987"/>
                  </a:lnTo>
                  <a:cubicBezTo>
                    <a:pt x="769366" y="74168"/>
                    <a:pt x="707898" y="12700"/>
                    <a:pt x="632079" y="12700"/>
                  </a:cubicBezTo>
                  <a:lnTo>
                    <a:pt x="149987" y="12700"/>
                  </a:lnTo>
                  <a:lnTo>
                    <a:pt x="149987" y="6350"/>
                  </a:lnTo>
                  <a:lnTo>
                    <a:pt x="149987" y="12700"/>
                  </a:lnTo>
                  <a:cubicBezTo>
                    <a:pt x="74168" y="12700"/>
                    <a:pt x="12700" y="74168"/>
                    <a:pt x="12700" y="149987"/>
                  </a:cubicBezTo>
                  <a:close/>
                </a:path>
              </a:pathLst>
            </a:custGeom>
            <a:solidFill>
              <a:srgbClr val="E2C8B5"/>
            </a:solidFill>
          </p:spPr>
        </p:sp>
      </p:grpSp>
      <p:sp>
        <p:nvSpPr>
          <p:cNvPr name="Freeform 43" id="43" descr="preencoded.png"/>
          <p:cNvSpPr/>
          <p:nvPr/>
        </p:nvSpPr>
        <p:spPr>
          <a:xfrm flipH="false" flipV="false" rot="0">
            <a:off x="7851725" y="7557269"/>
            <a:ext cx="384573" cy="480864"/>
          </a:xfrm>
          <a:custGeom>
            <a:avLst/>
            <a:gdLst/>
            <a:ahLst/>
            <a:cxnLst/>
            <a:rect r="r" b="b" t="t" l="l"/>
            <a:pathLst>
              <a:path h="480864" w="384573">
                <a:moveTo>
                  <a:pt x="0" y="0"/>
                </a:moveTo>
                <a:lnTo>
                  <a:pt x="384572" y="0"/>
                </a:lnTo>
                <a:lnTo>
                  <a:pt x="384572" y="480863"/>
                </a:lnTo>
                <a:lnTo>
                  <a:pt x="0" y="480863"/>
                </a:lnTo>
                <a:lnTo>
                  <a:pt x="0" y="0"/>
                </a:lnTo>
                <a:close/>
              </a:path>
            </a:pathLst>
          </a:custGeom>
          <a:blipFill>
            <a:blip r:embed="rId7"/>
            <a:stretch>
              <a:fillRect l="-15" t="0" r="-15" b="0"/>
            </a:stretch>
          </a:blipFill>
        </p:spPr>
      </p:sp>
      <p:grpSp>
        <p:nvGrpSpPr>
          <p:cNvPr name="Group 44" id="44"/>
          <p:cNvGrpSpPr/>
          <p:nvPr/>
        </p:nvGrpSpPr>
        <p:grpSpPr>
          <a:xfrm rot="0">
            <a:off x="8589020" y="7509272"/>
            <a:ext cx="3205757" cy="400645"/>
            <a:chOff x="0" y="0"/>
            <a:chExt cx="4274343" cy="534193"/>
          </a:xfrm>
        </p:grpSpPr>
        <p:sp>
          <p:nvSpPr>
            <p:cNvPr name="Freeform 45" id="45"/>
            <p:cNvSpPr/>
            <p:nvPr/>
          </p:nvSpPr>
          <p:spPr>
            <a:xfrm flipH="false" flipV="false" rot="0">
              <a:off x="0" y="0"/>
              <a:ext cx="4274343" cy="534193"/>
            </a:xfrm>
            <a:custGeom>
              <a:avLst/>
              <a:gdLst/>
              <a:ahLst/>
              <a:cxnLst/>
              <a:rect r="r" b="b" t="t" l="l"/>
              <a:pathLst>
                <a:path h="534193" w="4274343">
                  <a:moveTo>
                    <a:pt x="0" y="0"/>
                  </a:moveTo>
                  <a:lnTo>
                    <a:pt x="4274343" y="0"/>
                  </a:lnTo>
                  <a:lnTo>
                    <a:pt x="4274343" y="534193"/>
                  </a:lnTo>
                  <a:lnTo>
                    <a:pt x="0" y="534193"/>
                  </a:lnTo>
                  <a:close/>
                </a:path>
              </a:pathLst>
            </a:custGeom>
            <a:solidFill>
              <a:srgbClr val="000000">
                <a:alpha val="0"/>
              </a:srgbClr>
            </a:solidFill>
          </p:spPr>
        </p:sp>
        <p:sp>
          <p:nvSpPr>
            <p:cNvPr name="TextBox 46" id="46"/>
            <p:cNvSpPr txBox="true"/>
            <p:nvPr/>
          </p:nvSpPr>
          <p:spPr>
            <a:xfrm>
              <a:off x="0" y="-19050"/>
              <a:ext cx="4274343" cy="553243"/>
            </a:xfrm>
            <a:prstGeom prst="rect">
              <a:avLst/>
            </a:prstGeom>
          </p:spPr>
          <p:txBody>
            <a:bodyPr anchor="t" rtlCol="false" tIns="0" lIns="0" bIns="0" rIns="0"/>
            <a:lstStyle/>
            <a:p>
              <a:pPr algn="l">
                <a:lnSpc>
                  <a:spcPts val="3124"/>
                </a:lnSpc>
              </a:pPr>
              <a:r>
                <a:rPr lang="en-US" sz="2499" spc="-76">
                  <a:solidFill>
                    <a:srgbClr val="2B2E3C"/>
                  </a:solidFill>
                  <a:latin typeface="Bitter"/>
                  <a:ea typeface="Bitter"/>
                  <a:cs typeface="Bitter"/>
                  <a:sym typeface="Bitter"/>
                </a:rPr>
                <a:t>RMSprop</a:t>
              </a:r>
            </a:p>
          </p:txBody>
        </p:sp>
      </p:grpSp>
      <p:grpSp>
        <p:nvGrpSpPr>
          <p:cNvPr name="Group 47" id="47"/>
          <p:cNvGrpSpPr/>
          <p:nvPr/>
        </p:nvGrpSpPr>
        <p:grpSpPr>
          <a:xfrm rot="0">
            <a:off x="8589020" y="8063656"/>
            <a:ext cx="8801398" cy="410170"/>
            <a:chOff x="0" y="0"/>
            <a:chExt cx="11735197" cy="546893"/>
          </a:xfrm>
        </p:grpSpPr>
        <p:sp>
          <p:nvSpPr>
            <p:cNvPr name="Freeform 48" id="48"/>
            <p:cNvSpPr/>
            <p:nvPr/>
          </p:nvSpPr>
          <p:spPr>
            <a:xfrm flipH="false" flipV="false" rot="0">
              <a:off x="0" y="0"/>
              <a:ext cx="11735197" cy="546893"/>
            </a:xfrm>
            <a:custGeom>
              <a:avLst/>
              <a:gdLst/>
              <a:ahLst/>
              <a:cxnLst/>
              <a:rect r="r" b="b" t="t" l="l"/>
              <a:pathLst>
                <a:path h="546893" w="11735197">
                  <a:moveTo>
                    <a:pt x="0" y="0"/>
                  </a:moveTo>
                  <a:lnTo>
                    <a:pt x="11735197" y="0"/>
                  </a:lnTo>
                  <a:lnTo>
                    <a:pt x="11735197" y="546893"/>
                  </a:lnTo>
                  <a:lnTo>
                    <a:pt x="0" y="546893"/>
                  </a:lnTo>
                  <a:close/>
                </a:path>
              </a:pathLst>
            </a:custGeom>
            <a:solidFill>
              <a:srgbClr val="000000">
                <a:alpha val="0"/>
              </a:srgbClr>
            </a:solidFill>
          </p:spPr>
        </p:sp>
        <p:sp>
          <p:nvSpPr>
            <p:cNvPr name="TextBox 49" id="49"/>
            <p:cNvSpPr txBox="true"/>
            <p:nvPr/>
          </p:nvSpPr>
          <p:spPr>
            <a:xfrm>
              <a:off x="0" y="-76200"/>
              <a:ext cx="11735197" cy="623093"/>
            </a:xfrm>
            <a:prstGeom prst="rect">
              <a:avLst/>
            </a:prstGeom>
          </p:spPr>
          <p:txBody>
            <a:bodyPr anchor="t" rtlCol="false" tIns="0" lIns="0" bIns="0" rIns="0"/>
            <a:lstStyle/>
            <a:p>
              <a:pPr algn="l">
                <a:lnSpc>
                  <a:spcPts val="3187"/>
                </a:lnSpc>
              </a:pPr>
              <a:r>
                <a:rPr lang="en-US" sz="2000" spc="-40">
                  <a:solidFill>
                    <a:srgbClr val="2B2E3C"/>
                  </a:solidFill>
                  <a:latin typeface="Open Sans"/>
                  <a:ea typeface="Open Sans"/>
                  <a:cs typeface="Open Sans"/>
                  <a:sym typeface="Open Sans"/>
                </a:rPr>
                <a:t>Root Mean Square Propagation.</a:t>
              </a:r>
            </a:p>
          </p:txBody>
        </p:sp>
      </p:grpSp>
      <p:grpSp>
        <p:nvGrpSpPr>
          <p:cNvPr name="Group 50" id="50"/>
          <p:cNvGrpSpPr/>
          <p:nvPr/>
        </p:nvGrpSpPr>
        <p:grpSpPr>
          <a:xfrm rot="0">
            <a:off x="7755582" y="8762256"/>
            <a:ext cx="9634835" cy="820341"/>
            <a:chOff x="0" y="0"/>
            <a:chExt cx="12846447" cy="1093788"/>
          </a:xfrm>
        </p:grpSpPr>
        <p:sp>
          <p:nvSpPr>
            <p:cNvPr name="Freeform 51" id="51"/>
            <p:cNvSpPr/>
            <p:nvPr/>
          </p:nvSpPr>
          <p:spPr>
            <a:xfrm flipH="false" flipV="false" rot="0">
              <a:off x="0" y="0"/>
              <a:ext cx="12846447" cy="1093788"/>
            </a:xfrm>
            <a:custGeom>
              <a:avLst/>
              <a:gdLst/>
              <a:ahLst/>
              <a:cxnLst/>
              <a:rect r="r" b="b" t="t" l="l"/>
              <a:pathLst>
                <a:path h="1093788" w="12846447">
                  <a:moveTo>
                    <a:pt x="0" y="0"/>
                  </a:moveTo>
                  <a:lnTo>
                    <a:pt x="12846447" y="0"/>
                  </a:lnTo>
                  <a:lnTo>
                    <a:pt x="12846447" y="1093788"/>
                  </a:lnTo>
                  <a:lnTo>
                    <a:pt x="0" y="1093788"/>
                  </a:lnTo>
                  <a:close/>
                </a:path>
              </a:pathLst>
            </a:custGeom>
            <a:solidFill>
              <a:srgbClr val="000000">
                <a:alpha val="0"/>
              </a:srgbClr>
            </a:solidFill>
          </p:spPr>
        </p:sp>
        <p:sp>
          <p:nvSpPr>
            <p:cNvPr name="TextBox 52" id="52"/>
            <p:cNvSpPr txBox="true"/>
            <p:nvPr/>
          </p:nvSpPr>
          <p:spPr>
            <a:xfrm>
              <a:off x="0" y="-76200"/>
              <a:ext cx="12846447" cy="1169988"/>
            </a:xfrm>
            <a:prstGeom prst="rect">
              <a:avLst/>
            </a:prstGeom>
          </p:spPr>
          <p:txBody>
            <a:bodyPr anchor="t" rtlCol="false" tIns="0" lIns="0" bIns="0" rIns="0"/>
            <a:lstStyle/>
            <a:p>
              <a:pPr algn="l">
                <a:lnSpc>
                  <a:spcPts val="3187"/>
                </a:lnSpc>
              </a:pPr>
              <a:r>
                <a:rPr lang="en-US" sz="2000" spc="-40">
                  <a:solidFill>
                    <a:srgbClr val="2B2E3C"/>
                  </a:solidFill>
                  <a:latin typeface="Open Sans"/>
                  <a:ea typeface="Open Sans"/>
                  <a:cs typeface="Open Sans"/>
                  <a:sym typeface="Open Sans"/>
                </a:rPr>
                <a:t>Choosing the right optimizer can dramatically improve training. Adam is widely used. SGD is a classic choice. RMSprop offers its own advantages.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grpSp>
        <p:nvGrpSpPr>
          <p:cNvPr name="Group 6" id="6"/>
          <p:cNvGrpSpPr/>
          <p:nvPr/>
        </p:nvGrpSpPr>
        <p:grpSpPr>
          <a:xfrm rot="0">
            <a:off x="992238" y="950714"/>
            <a:ext cx="12094964" cy="885974"/>
            <a:chOff x="0" y="0"/>
            <a:chExt cx="16126618" cy="1181298"/>
          </a:xfrm>
        </p:grpSpPr>
        <p:sp>
          <p:nvSpPr>
            <p:cNvPr name="Freeform 7" id="7"/>
            <p:cNvSpPr/>
            <p:nvPr/>
          </p:nvSpPr>
          <p:spPr>
            <a:xfrm flipH="false" flipV="false" rot="0">
              <a:off x="0" y="0"/>
              <a:ext cx="16126619" cy="1181298"/>
            </a:xfrm>
            <a:custGeom>
              <a:avLst/>
              <a:gdLst/>
              <a:ahLst/>
              <a:cxnLst/>
              <a:rect r="r" b="b" t="t" l="l"/>
              <a:pathLst>
                <a:path h="1181298" w="16126619">
                  <a:moveTo>
                    <a:pt x="0" y="0"/>
                  </a:moveTo>
                  <a:lnTo>
                    <a:pt x="16126619" y="0"/>
                  </a:lnTo>
                  <a:lnTo>
                    <a:pt x="16126619" y="1181298"/>
                  </a:lnTo>
                  <a:lnTo>
                    <a:pt x="0" y="1181298"/>
                  </a:lnTo>
                  <a:close/>
                </a:path>
              </a:pathLst>
            </a:custGeom>
            <a:solidFill>
              <a:srgbClr val="000000">
                <a:alpha val="0"/>
              </a:srgbClr>
            </a:solidFill>
          </p:spPr>
        </p:sp>
        <p:sp>
          <p:nvSpPr>
            <p:cNvPr name="TextBox 8" id="8"/>
            <p:cNvSpPr txBox="true"/>
            <p:nvPr/>
          </p:nvSpPr>
          <p:spPr>
            <a:xfrm>
              <a:off x="0" y="-19050"/>
              <a:ext cx="16126618" cy="1200348"/>
            </a:xfrm>
            <a:prstGeom prst="rect">
              <a:avLst/>
            </a:prstGeom>
          </p:spPr>
          <p:txBody>
            <a:bodyPr anchor="t" rtlCol="false" tIns="0" lIns="0" bIns="0" rIns="0"/>
            <a:lstStyle/>
            <a:p>
              <a:pPr algn="l">
                <a:lnSpc>
                  <a:spcPts val="6937"/>
                </a:lnSpc>
              </a:pPr>
              <a:r>
                <a:rPr lang="en-US" sz="5562" spc="-167">
                  <a:solidFill>
                    <a:srgbClr val="2C3F42"/>
                  </a:solidFill>
                  <a:latin typeface="Bitter"/>
                  <a:ea typeface="Bitter"/>
                  <a:cs typeface="Bitter"/>
                  <a:sym typeface="Bitter"/>
                </a:rPr>
                <a:t>Convolutional Neural Networks (CNNs)</a:t>
              </a:r>
            </a:p>
          </p:txBody>
        </p:sp>
      </p:grpSp>
      <p:grpSp>
        <p:nvGrpSpPr>
          <p:cNvPr name="Group 9" id="9"/>
          <p:cNvGrpSpPr/>
          <p:nvPr/>
        </p:nvGrpSpPr>
        <p:grpSpPr>
          <a:xfrm rot="0">
            <a:off x="2179736" y="4723508"/>
            <a:ext cx="3544044" cy="442912"/>
            <a:chOff x="0" y="0"/>
            <a:chExt cx="4725392" cy="590550"/>
          </a:xfrm>
        </p:grpSpPr>
        <p:sp>
          <p:nvSpPr>
            <p:cNvPr name="Freeform 10" id="1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1" id="11"/>
            <p:cNvSpPr txBox="true"/>
            <p:nvPr/>
          </p:nvSpPr>
          <p:spPr>
            <a:xfrm>
              <a:off x="0" y="-19050"/>
              <a:ext cx="4725392" cy="609600"/>
            </a:xfrm>
            <a:prstGeom prst="rect">
              <a:avLst/>
            </a:prstGeom>
          </p:spPr>
          <p:txBody>
            <a:bodyPr anchor="t" rtlCol="false" tIns="0" lIns="0" bIns="0" rIns="0"/>
            <a:lstStyle/>
            <a:p>
              <a:pPr algn="r">
                <a:lnSpc>
                  <a:spcPts val="3437"/>
                </a:lnSpc>
              </a:pPr>
              <a:r>
                <a:rPr lang="en-US" sz="2750" spc="-83">
                  <a:solidFill>
                    <a:srgbClr val="2B2E3C"/>
                  </a:solidFill>
                  <a:latin typeface="Bitter"/>
                  <a:ea typeface="Bitter"/>
                  <a:cs typeface="Bitter"/>
                  <a:sym typeface="Bitter"/>
                </a:rPr>
                <a:t>Convolutional Layers</a:t>
              </a:r>
            </a:p>
          </p:txBody>
        </p:sp>
      </p:grpSp>
      <p:grpSp>
        <p:nvGrpSpPr>
          <p:cNvPr name="Group 12" id="12"/>
          <p:cNvGrpSpPr/>
          <p:nvPr/>
        </p:nvGrpSpPr>
        <p:grpSpPr>
          <a:xfrm rot="0">
            <a:off x="992238" y="5336530"/>
            <a:ext cx="4731544" cy="453629"/>
            <a:chOff x="0" y="0"/>
            <a:chExt cx="6308725" cy="604838"/>
          </a:xfrm>
        </p:grpSpPr>
        <p:sp>
          <p:nvSpPr>
            <p:cNvPr name="Freeform 13" id="13"/>
            <p:cNvSpPr/>
            <p:nvPr/>
          </p:nvSpPr>
          <p:spPr>
            <a:xfrm flipH="false" flipV="false" rot="0">
              <a:off x="0" y="0"/>
              <a:ext cx="6308725" cy="604838"/>
            </a:xfrm>
            <a:custGeom>
              <a:avLst/>
              <a:gdLst/>
              <a:ahLst/>
              <a:cxnLst/>
              <a:rect r="r" b="b" t="t" l="l"/>
              <a:pathLst>
                <a:path h="604838" w="6308725">
                  <a:moveTo>
                    <a:pt x="0" y="0"/>
                  </a:moveTo>
                  <a:lnTo>
                    <a:pt x="6308725" y="0"/>
                  </a:lnTo>
                  <a:lnTo>
                    <a:pt x="6308725" y="604838"/>
                  </a:lnTo>
                  <a:lnTo>
                    <a:pt x="0" y="604838"/>
                  </a:lnTo>
                  <a:close/>
                </a:path>
              </a:pathLst>
            </a:custGeom>
            <a:solidFill>
              <a:srgbClr val="000000">
                <a:alpha val="0"/>
              </a:srgbClr>
            </a:solidFill>
          </p:spPr>
        </p:sp>
        <p:sp>
          <p:nvSpPr>
            <p:cNvPr name="TextBox 14" id="14"/>
            <p:cNvSpPr txBox="true"/>
            <p:nvPr/>
          </p:nvSpPr>
          <p:spPr>
            <a:xfrm>
              <a:off x="0" y="-85725"/>
              <a:ext cx="6308725" cy="690563"/>
            </a:xfrm>
            <a:prstGeom prst="rect">
              <a:avLst/>
            </a:prstGeom>
          </p:spPr>
          <p:txBody>
            <a:bodyPr anchor="t" rtlCol="false" tIns="0" lIns="0" bIns="0" rIns="0"/>
            <a:lstStyle/>
            <a:p>
              <a:pPr algn="r">
                <a:lnSpc>
                  <a:spcPts val="3562"/>
                </a:lnSpc>
              </a:pPr>
              <a:r>
                <a:rPr lang="en-US" sz="2187" spc="-45">
                  <a:solidFill>
                    <a:srgbClr val="2B2E3C"/>
                  </a:solidFill>
                  <a:latin typeface="Open Sans"/>
                  <a:ea typeface="Open Sans"/>
                  <a:cs typeface="Open Sans"/>
                  <a:sym typeface="Open Sans"/>
                </a:rPr>
                <a:t>Feature extraction.</a:t>
              </a:r>
            </a:p>
          </p:txBody>
        </p:sp>
      </p:grpSp>
      <p:sp>
        <p:nvSpPr>
          <p:cNvPr name="Freeform 15" id="15" descr="preencoded.png"/>
          <p:cNvSpPr/>
          <p:nvPr/>
        </p:nvSpPr>
        <p:spPr>
          <a:xfrm flipH="false" flipV="false" rot="0">
            <a:off x="6290816" y="2403722"/>
            <a:ext cx="5706219" cy="5706219"/>
          </a:xfrm>
          <a:custGeom>
            <a:avLst/>
            <a:gdLst/>
            <a:ahLst/>
            <a:cxnLst/>
            <a:rect r="r" b="b" t="t" l="l"/>
            <a:pathLst>
              <a:path h="5706219" w="5706219">
                <a:moveTo>
                  <a:pt x="0" y="0"/>
                </a:moveTo>
                <a:lnTo>
                  <a:pt x="5706219" y="0"/>
                </a:lnTo>
                <a:lnTo>
                  <a:pt x="5706219" y="5706219"/>
                </a:lnTo>
                <a:lnTo>
                  <a:pt x="0" y="5706219"/>
                </a:lnTo>
                <a:lnTo>
                  <a:pt x="0" y="0"/>
                </a:lnTo>
                <a:close/>
              </a:path>
            </a:pathLst>
          </a:custGeom>
          <a:blipFill>
            <a:blip r:embed="rId3"/>
            <a:stretch>
              <a:fillRect l="0" t="0" r="0" b="0"/>
            </a:stretch>
          </a:blipFill>
        </p:spPr>
      </p:sp>
      <p:grpSp>
        <p:nvGrpSpPr>
          <p:cNvPr name="Group 16" id="16"/>
          <p:cNvGrpSpPr/>
          <p:nvPr/>
        </p:nvGrpSpPr>
        <p:grpSpPr>
          <a:xfrm rot="0">
            <a:off x="6964264" y="4648200"/>
            <a:ext cx="424160" cy="530275"/>
            <a:chOff x="0" y="0"/>
            <a:chExt cx="565547" cy="707033"/>
          </a:xfrm>
        </p:grpSpPr>
        <p:sp>
          <p:nvSpPr>
            <p:cNvPr name="Freeform 17" id="17"/>
            <p:cNvSpPr/>
            <p:nvPr/>
          </p:nvSpPr>
          <p:spPr>
            <a:xfrm flipH="false" flipV="false" rot="0">
              <a:off x="0" y="0"/>
              <a:ext cx="565547" cy="707033"/>
            </a:xfrm>
            <a:custGeom>
              <a:avLst/>
              <a:gdLst/>
              <a:ahLst/>
              <a:cxnLst/>
              <a:rect r="r" b="b" t="t" l="l"/>
              <a:pathLst>
                <a:path h="707033" w="565547">
                  <a:moveTo>
                    <a:pt x="0" y="0"/>
                  </a:moveTo>
                  <a:lnTo>
                    <a:pt x="565547" y="0"/>
                  </a:lnTo>
                  <a:lnTo>
                    <a:pt x="565547" y="707033"/>
                  </a:lnTo>
                  <a:lnTo>
                    <a:pt x="0" y="707033"/>
                  </a:lnTo>
                  <a:close/>
                </a:path>
              </a:pathLst>
            </a:custGeom>
            <a:solidFill>
              <a:srgbClr val="000000">
                <a:alpha val="0"/>
              </a:srgbClr>
            </a:solidFill>
          </p:spPr>
        </p:sp>
        <p:sp>
          <p:nvSpPr>
            <p:cNvPr name="TextBox 18" id="18"/>
            <p:cNvSpPr txBox="true"/>
            <p:nvPr/>
          </p:nvSpPr>
          <p:spPr>
            <a:xfrm>
              <a:off x="0" y="-133350"/>
              <a:ext cx="565547" cy="840383"/>
            </a:xfrm>
            <a:prstGeom prst="rect">
              <a:avLst/>
            </a:prstGeom>
          </p:spPr>
          <p:txBody>
            <a:bodyPr anchor="t" rtlCol="false" tIns="0" lIns="0" bIns="0" rIns="0"/>
            <a:lstStyle/>
            <a:p>
              <a:pPr algn="l">
                <a:lnSpc>
                  <a:spcPts val="5312"/>
                </a:lnSpc>
              </a:pPr>
              <a:r>
                <a:rPr lang="en-US" sz="3312" spc="-67">
                  <a:solidFill>
                    <a:srgbClr val="2B2E3C"/>
                  </a:solidFill>
                  <a:latin typeface="Bitter"/>
                  <a:ea typeface="Bitter"/>
                  <a:cs typeface="Bitter"/>
                  <a:sym typeface="Bitter"/>
                </a:rPr>
                <a:t>1</a:t>
              </a:r>
            </a:p>
          </p:txBody>
        </p:sp>
      </p:grpSp>
      <p:grpSp>
        <p:nvGrpSpPr>
          <p:cNvPr name="Group 19" id="19"/>
          <p:cNvGrpSpPr/>
          <p:nvPr/>
        </p:nvGrpSpPr>
        <p:grpSpPr>
          <a:xfrm rot="0">
            <a:off x="12422237" y="3190577"/>
            <a:ext cx="3544044" cy="442912"/>
            <a:chOff x="0" y="0"/>
            <a:chExt cx="4725392" cy="590550"/>
          </a:xfrm>
        </p:grpSpPr>
        <p:sp>
          <p:nvSpPr>
            <p:cNvPr name="Freeform 20" id="2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1" id="21"/>
            <p:cNvSpPr txBox="true"/>
            <p:nvPr/>
          </p:nvSpPr>
          <p:spPr>
            <a:xfrm>
              <a:off x="0" y="-19050"/>
              <a:ext cx="4725392" cy="609600"/>
            </a:xfrm>
            <a:prstGeom prst="rect">
              <a:avLst/>
            </a:prstGeom>
          </p:spPr>
          <p:txBody>
            <a:bodyPr anchor="t" rtlCol="false" tIns="0" lIns="0" bIns="0" rIns="0"/>
            <a:lstStyle/>
            <a:p>
              <a:pPr algn="l">
                <a:lnSpc>
                  <a:spcPts val="3437"/>
                </a:lnSpc>
              </a:pPr>
              <a:r>
                <a:rPr lang="en-US" sz="2750" spc="-83">
                  <a:solidFill>
                    <a:srgbClr val="2B2E3C"/>
                  </a:solidFill>
                  <a:latin typeface="Bitter"/>
                  <a:ea typeface="Bitter"/>
                  <a:cs typeface="Bitter"/>
                  <a:sym typeface="Bitter"/>
                </a:rPr>
                <a:t>Pooling Layers</a:t>
              </a:r>
            </a:p>
          </p:txBody>
        </p:sp>
      </p:grpSp>
      <p:grpSp>
        <p:nvGrpSpPr>
          <p:cNvPr name="Group 22" id="22"/>
          <p:cNvGrpSpPr/>
          <p:nvPr/>
        </p:nvGrpSpPr>
        <p:grpSpPr>
          <a:xfrm rot="0">
            <a:off x="12422237" y="3803600"/>
            <a:ext cx="4873526" cy="453629"/>
            <a:chOff x="0" y="0"/>
            <a:chExt cx="6498035" cy="604838"/>
          </a:xfrm>
        </p:grpSpPr>
        <p:sp>
          <p:nvSpPr>
            <p:cNvPr name="Freeform 23" id="23"/>
            <p:cNvSpPr/>
            <p:nvPr/>
          </p:nvSpPr>
          <p:spPr>
            <a:xfrm flipH="false" flipV="false" rot="0">
              <a:off x="0" y="0"/>
              <a:ext cx="6498035" cy="604838"/>
            </a:xfrm>
            <a:custGeom>
              <a:avLst/>
              <a:gdLst/>
              <a:ahLst/>
              <a:cxnLst/>
              <a:rect r="r" b="b" t="t" l="l"/>
              <a:pathLst>
                <a:path h="604838" w="6498035">
                  <a:moveTo>
                    <a:pt x="0" y="0"/>
                  </a:moveTo>
                  <a:lnTo>
                    <a:pt x="6498035" y="0"/>
                  </a:lnTo>
                  <a:lnTo>
                    <a:pt x="6498035" y="604838"/>
                  </a:lnTo>
                  <a:lnTo>
                    <a:pt x="0" y="604838"/>
                  </a:lnTo>
                  <a:close/>
                </a:path>
              </a:pathLst>
            </a:custGeom>
            <a:solidFill>
              <a:srgbClr val="000000">
                <a:alpha val="0"/>
              </a:srgbClr>
            </a:solidFill>
          </p:spPr>
        </p:sp>
        <p:sp>
          <p:nvSpPr>
            <p:cNvPr name="TextBox 24" id="24"/>
            <p:cNvSpPr txBox="true"/>
            <p:nvPr/>
          </p:nvSpPr>
          <p:spPr>
            <a:xfrm>
              <a:off x="0" y="-85725"/>
              <a:ext cx="6498035" cy="690563"/>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Downsampling.</a:t>
              </a:r>
            </a:p>
          </p:txBody>
        </p:sp>
      </p:grpSp>
      <p:sp>
        <p:nvSpPr>
          <p:cNvPr name="Freeform 25" id="25" descr="preencoded.png"/>
          <p:cNvSpPr/>
          <p:nvPr/>
        </p:nvSpPr>
        <p:spPr>
          <a:xfrm flipH="false" flipV="false" rot="0">
            <a:off x="6290816" y="2403722"/>
            <a:ext cx="5706219" cy="5706219"/>
          </a:xfrm>
          <a:custGeom>
            <a:avLst/>
            <a:gdLst/>
            <a:ahLst/>
            <a:cxnLst/>
            <a:rect r="r" b="b" t="t" l="l"/>
            <a:pathLst>
              <a:path h="5706219" w="5706219">
                <a:moveTo>
                  <a:pt x="0" y="0"/>
                </a:moveTo>
                <a:lnTo>
                  <a:pt x="5706219" y="0"/>
                </a:lnTo>
                <a:lnTo>
                  <a:pt x="5706219" y="5706219"/>
                </a:lnTo>
                <a:lnTo>
                  <a:pt x="0" y="5706219"/>
                </a:lnTo>
                <a:lnTo>
                  <a:pt x="0" y="0"/>
                </a:lnTo>
                <a:close/>
              </a:path>
            </a:pathLst>
          </a:custGeom>
          <a:blipFill>
            <a:blip r:embed="rId4"/>
            <a:stretch>
              <a:fillRect l="0" t="0" r="0" b="0"/>
            </a:stretch>
          </a:blipFill>
        </p:spPr>
      </p:sp>
      <p:grpSp>
        <p:nvGrpSpPr>
          <p:cNvPr name="Group 26" id="26"/>
          <p:cNvGrpSpPr/>
          <p:nvPr/>
        </p:nvGrpSpPr>
        <p:grpSpPr>
          <a:xfrm rot="0">
            <a:off x="10212884" y="3459361"/>
            <a:ext cx="424160" cy="530275"/>
            <a:chOff x="0" y="0"/>
            <a:chExt cx="565547" cy="707033"/>
          </a:xfrm>
        </p:grpSpPr>
        <p:sp>
          <p:nvSpPr>
            <p:cNvPr name="Freeform 27" id="27"/>
            <p:cNvSpPr/>
            <p:nvPr/>
          </p:nvSpPr>
          <p:spPr>
            <a:xfrm flipH="false" flipV="false" rot="0">
              <a:off x="0" y="0"/>
              <a:ext cx="565547" cy="707033"/>
            </a:xfrm>
            <a:custGeom>
              <a:avLst/>
              <a:gdLst/>
              <a:ahLst/>
              <a:cxnLst/>
              <a:rect r="r" b="b" t="t" l="l"/>
              <a:pathLst>
                <a:path h="707033" w="565547">
                  <a:moveTo>
                    <a:pt x="0" y="0"/>
                  </a:moveTo>
                  <a:lnTo>
                    <a:pt x="565547" y="0"/>
                  </a:lnTo>
                  <a:lnTo>
                    <a:pt x="565547" y="707033"/>
                  </a:lnTo>
                  <a:lnTo>
                    <a:pt x="0" y="707033"/>
                  </a:lnTo>
                  <a:close/>
                </a:path>
              </a:pathLst>
            </a:custGeom>
            <a:solidFill>
              <a:srgbClr val="000000">
                <a:alpha val="0"/>
              </a:srgbClr>
            </a:solidFill>
          </p:spPr>
        </p:sp>
        <p:sp>
          <p:nvSpPr>
            <p:cNvPr name="TextBox 28" id="28"/>
            <p:cNvSpPr txBox="true"/>
            <p:nvPr/>
          </p:nvSpPr>
          <p:spPr>
            <a:xfrm>
              <a:off x="0" y="-133350"/>
              <a:ext cx="565547" cy="840383"/>
            </a:xfrm>
            <a:prstGeom prst="rect">
              <a:avLst/>
            </a:prstGeom>
          </p:spPr>
          <p:txBody>
            <a:bodyPr anchor="t" rtlCol="false" tIns="0" lIns="0" bIns="0" rIns="0"/>
            <a:lstStyle/>
            <a:p>
              <a:pPr algn="l">
                <a:lnSpc>
                  <a:spcPts val="5312"/>
                </a:lnSpc>
              </a:pPr>
              <a:r>
                <a:rPr lang="en-US" sz="3312" spc="-67">
                  <a:solidFill>
                    <a:srgbClr val="2B2E3C"/>
                  </a:solidFill>
                  <a:latin typeface="Bitter"/>
                  <a:ea typeface="Bitter"/>
                  <a:cs typeface="Bitter"/>
                  <a:sym typeface="Bitter"/>
                </a:rPr>
                <a:t>2</a:t>
              </a:r>
            </a:p>
          </p:txBody>
        </p:sp>
      </p:grpSp>
      <p:grpSp>
        <p:nvGrpSpPr>
          <p:cNvPr name="Group 29" id="29"/>
          <p:cNvGrpSpPr/>
          <p:nvPr/>
        </p:nvGrpSpPr>
        <p:grpSpPr>
          <a:xfrm rot="0">
            <a:off x="12422237" y="6256287"/>
            <a:ext cx="3544044" cy="442912"/>
            <a:chOff x="0" y="0"/>
            <a:chExt cx="4725392" cy="590550"/>
          </a:xfrm>
        </p:grpSpPr>
        <p:sp>
          <p:nvSpPr>
            <p:cNvPr name="Freeform 30" id="3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1" id="31"/>
            <p:cNvSpPr txBox="true"/>
            <p:nvPr/>
          </p:nvSpPr>
          <p:spPr>
            <a:xfrm>
              <a:off x="0" y="-19050"/>
              <a:ext cx="4725392" cy="609600"/>
            </a:xfrm>
            <a:prstGeom prst="rect">
              <a:avLst/>
            </a:prstGeom>
          </p:spPr>
          <p:txBody>
            <a:bodyPr anchor="t" rtlCol="false" tIns="0" lIns="0" bIns="0" rIns="0"/>
            <a:lstStyle/>
            <a:p>
              <a:pPr algn="l">
                <a:lnSpc>
                  <a:spcPts val="3437"/>
                </a:lnSpc>
              </a:pPr>
              <a:r>
                <a:rPr lang="en-US" sz="2750" spc="-83">
                  <a:solidFill>
                    <a:srgbClr val="2B2E3C"/>
                  </a:solidFill>
                  <a:latin typeface="Bitter"/>
                  <a:ea typeface="Bitter"/>
                  <a:cs typeface="Bitter"/>
                  <a:sym typeface="Bitter"/>
                </a:rPr>
                <a:t>Flattening</a:t>
              </a:r>
            </a:p>
          </p:txBody>
        </p:sp>
      </p:grpSp>
      <p:grpSp>
        <p:nvGrpSpPr>
          <p:cNvPr name="Group 32" id="32"/>
          <p:cNvGrpSpPr/>
          <p:nvPr/>
        </p:nvGrpSpPr>
        <p:grpSpPr>
          <a:xfrm rot="0">
            <a:off x="12422237" y="6869311"/>
            <a:ext cx="4873526" cy="453629"/>
            <a:chOff x="0" y="0"/>
            <a:chExt cx="6498035" cy="604838"/>
          </a:xfrm>
        </p:grpSpPr>
        <p:sp>
          <p:nvSpPr>
            <p:cNvPr name="Freeform 33" id="33"/>
            <p:cNvSpPr/>
            <p:nvPr/>
          </p:nvSpPr>
          <p:spPr>
            <a:xfrm flipH="false" flipV="false" rot="0">
              <a:off x="0" y="0"/>
              <a:ext cx="6498035" cy="604838"/>
            </a:xfrm>
            <a:custGeom>
              <a:avLst/>
              <a:gdLst/>
              <a:ahLst/>
              <a:cxnLst/>
              <a:rect r="r" b="b" t="t" l="l"/>
              <a:pathLst>
                <a:path h="604838" w="6498035">
                  <a:moveTo>
                    <a:pt x="0" y="0"/>
                  </a:moveTo>
                  <a:lnTo>
                    <a:pt x="6498035" y="0"/>
                  </a:lnTo>
                  <a:lnTo>
                    <a:pt x="6498035" y="604838"/>
                  </a:lnTo>
                  <a:lnTo>
                    <a:pt x="0" y="604838"/>
                  </a:lnTo>
                  <a:close/>
                </a:path>
              </a:pathLst>
            </a:custGeom>
            <a:solidFill>
              <a:srgbClr val="000000">
                <a:alpha val="0"/>
              </a:srgbClr>
            </a:solidFill>
          </p:spPr>
        </p:sp>
        <p:sp>
          <p:nvSpPr>
            <p:cNvPr name="TextBox 34" id="34"/>
            <p:cNvSpPr txBox="true"/>
            <p:nvPr/>
          </p:nvSpPr>
          <p:spPr>
            <a:xfrm>
              <a:off x="0" y="-85725"/>
              <a:ext cx="6498035" cy="690563"/>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Convert to dense input.</a:t>
              </a:r>
            </a:p>
          </p:txBody>
        </p:sp>
      </p:grpSp>
      <p:sp>
        <p:nvSpPr>
          <p:cNvPr name="Freeform 35" id="35" descr="preencoded.png"/>
          <p:cNvSpPr/>
          <p:nvPr/>
        </p:nvSpPr>
        <p:spPr>
          <a:xfrm flipH="false" flipV="false" rot="0">
            <a:off x="6290816" y="2403722"/>
            <a:ext cx="5706219" cy="5706219"/>
          </a:xfrm>
          <a:custGeom>
            <a:avLst/>
            <a:gdLst/>
            <a:ahLst/>
            <a:cxnLst/>
            <a:rect r="r" b="b" t="t" l="l"/>
            <a:pathLst>
              <a:path h="5706219" w="5706219">
                <a:moveTo>
                  <a:pt x="0" y="0"/>
                </a:moveTo>
                <a:lnTo>
                  <a:pt x="5706219" y="0"/>
                </a:lnTo>
                <a:lnTo>
                  <a:pt x="5706219" y="5706219"/>
                </a:lnTo>
                <a:lnTo>
                  <a:pt x="0" y="5706219"/>
                </a:lnTo>
                <a:lnTo>
                  <a:pt x="0" y="0"/>
                </a:lnTo>
                <a:close/>
              </a:path>
            </a:pathLst>
          </a:custGeom>
          <a:blipFill>
            <a:blip r:embed="rId5"/>
            <a:stretch>
              <a:fillRect l="0" t="0" r="0" b="0"/>
            </a:stretch>
          </a:blipFill>
        </p:spPr>
      </p:sp>
      <p:grpSp>
        <p:nvGrpSpPr>
          <p:cNvPr name="Group 36" id="36"/>
          <p:cNvGrpSpPr/>
          <p:nvPr/>
        </p:nvGrpSpPr>
        <p:grpSpPr>
          <a:xfrm rot="0">
            <a:off x="9618166" y="6867079"/>
            <a:ext cx="424160" cy="530275"/>
            <a:chOff x="0" y="0"/>
            <a:chExt cx="565547" cy="707033"/>
          </a:xfrm>
        </p:grpSpPr>
        <p:sp>
          <p:nvSpPr>
            <p:cNvPr name="Freeform 37" id="37"/>
            <p:cNvSpPr/>
            <p:nvPr/>
          </p:nvSpPr>
          <p:spPr>
            <a:xfrm flipH="false" flipV="false" rot="0">
              <a:off x="0" y="0"/>
              <a:ext cx="565547" cy="707033"/>
            </a:xfrm>
            <a:custGeom>
              <a:avLst/>
              <a:gdLst/>
              <a:ahLst/>
              <a:cxnLst/>
              <a:rect r="r" b="b" t="t" l="l"/>
              <a:pathLst>
                <a:path h="707033" w="565547">
                  <a:moveTo>
                    <a:pt x="0" y="0"/>
                  </a:moveTo>
                  <a:lnTo>
                    <a:pt x="565547" y="0"/>
                  </a:lnTo>
                  <a:lnTo>
                    <a:pt x="565547" y="707033"/>
                  </a:lnTo>
                  <a:lnTo>
                    <a:pt x="0" y="707033"/>
                  </a:lnTo>
                  <a:close/>
                </a:path>
              </a:pathLst>
            </a:custGeom>
            <a:solidFill>
              <a:srgbClr val="000000">
                <a:alpha val="0"/>
              </a:srgbClr>
            </a:solidFill>
          </p:spPr>
        </p:sp>
        <p:sp>
          <p:nvSpPr>
            <p:cNvPr name="TextBox 38" id="38"/>
            <p:cNvSpPr txBox="true"/>
            <p:nvPr/>
          </p:nvSpPr>
          <p:spPr>
            <a:xfrm>
              <a:off x="0" y="-133350"/>
              <a:ext cx="565547" cy="840383"/>
            </a:xfrm>
            <a:prstGeom prst="rect">
              <a:avLst/>
            </a:prstGeom>
          </p:spPr>
          <p:txBody>
            <a:bodyPr anchor="t" rtlCol="false" tIns="0" lIns="0" bIns="0" rIns="0"/>
            <a:lstStyle/>
            <a:p>
              <a:pPr algn="l">
                <a:lnSpc>
                  <a:spcPts val="5312"/>
                </a:lnSpc>
              </a:pPr>
              <a:r>
                <a:rPr lang="en-US" sz="3312" spc="-67">
                  <a:solidFill>
                    <a:srgbClr val="2B2E3C"/>
                  </a:solidFill>
                  <a:latin typeface="Bitter"/>
                  <a:ea typeface="Bitter"/>
                  <a:cs typeface="Bitter"/>
                  <a:sym typeface="Bitter"/>
                </a:rPr>
                <a:t>3</a:t>
              </a:r>
            </a:p>
          </p:txBody>
        </p:sp>
      </p:grpSp>
      <p:grpSp>
        <p:nvGrpSpPr>
          <p:cNvPr name="Group 39" id="39"/>
          <p:cNvGrpSpPr/>
          <p:nvPr/>
        </p:nvGrpSpPr>
        <p:grpSpPr>
          <a:xfrm rot="0">
            <a:off x="992238" y="8428881"/>
            <a:ext cx="16303526" cy="907256"/>
            <a:chOff x="0" y="0"/>
            <a:chExt cx="21738035" cy="1209675"/>
          </a:xfrm>
        </p:grpSpPr>
        <p:sp>
          <p:nvSpPr>
            <p:cNvPr name="Freeform 40" id="40"/>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41" id="41"/>
            <p:cNvSpPr txBox="true"/>
            <p:nvPr/>
          </p:nvSpPr>
          <p:spPr>
            <a:xfrm>
              <a:off x="0" y="-85725"/>
              <a:ext cx="21738035" cy="1295400"/>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CNNs are powerful for image processing. Convolutional layers extract features. Pooling layers reduce dimensionality. Flattening prepares data for final classification. Use CNNs for image classification.</a:t>
              </a:r>
            </a:p>
          </p:txBody>
        </p:sp>
      </p:gr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grpSp>
        <p:nvGrpSpPr>
          <p:cNvPr name="Group 6" id="6"/>
          <p:cNvGrpSpPr/>
          <p:nvPr/>
        </p:nvGrpSpPr>
        <p:grpSpPr>
          <a:xfrm rot="0">
            <a:off x="992238" y="2099370"/>
            <a:ext cx="10907911" cy="885974"/>
            <a:chOff x="0" y="0"/>
            <a:chExt cx="14543882" cy="1181298"/>
          </a:xfrm>
        </p:grpSpPr>
        <p:sp>
          <p:nvSpPr>
            <p:cNvPr name="Freeform 7" id="7"/>
            <p:cNvSpPr/>
            <p:nvPr/>
          </p:nvSpPr>
          <p:spPr>
            <a:xfrm flipH="false" flipV="false" rot="0">
              <a:off x="0" y="0"/>
              <a:ext cx="14543881" cy="1181298"/>
            </a:xfrm>
            <a:custGeom>
              <a:avLst/>
              <a:gdLst/>
              <a:ahLst/>
              <a:cxnLst/>
              <a:rect r="r" b="b" t="t" l="l"/>
              <a:pathLst>
                <a:path h="1181298" w="14543881">
                  <a:moveTo>
                    <a:pt x="0" y="0"/>
                  </a:moveTo>
                  <a:lnTo>
                    <a:pt x="14543881" y="0"/>
                  </a:lnTo>
                  <a:lnTo>
                    <a:pt x="14543881" y="1181298"/>
                  </a:lnTo>
                  <a:lnTo>
                    <a:pt x="0" y="1181298"/>
                  </a:lnTo>
                  <a:close/>
                </a:path>
              </a:pathLst>
            </a:custGeom>
            <a:solidFill>
              <a:srgbClr val="000000">
                <a:alpha val="0"/>
              </a:srgbClr>
            </a:solidFill>
          </p:spPr>
        </p:sp>
        <p:sp>
          <p:nvSpPr>
            <p:cNvPr name="TextBox 8" id="8"/>
            <p:cNvSpPr txBox="true"/>
            <p:nvPr/>
          </p:nvSpPr>
          <p:spPr>
            <a:xfrm>
              <a:off x="0" y="-19050"/>
              <a:ext cx="14543882" cy="1200348"/>
            </a:xfrm>
            <a:prstGeom prst="rect">
              <a:avLst/>
            </a:prstGeom>
          </p:spPr>
          <p:txBody>
            <a:bodyPr anchor="t" rtlCol="false" tIns="0" lIns="0" bIns="0" rIns="0"/>
            <a:lstStyle/>
            <a:p>
              <a:pPr algn="l">
                <a:lnSpc>
                  <a:spcPts val="6937"/>
                </a:lnSpc>
              </a:pPr>
              <a:r>
                <a:rPr lang="en-US" sz="5562" spc="-167">
                  <a:solidFill>
                    <a:srgbClr val="2C3F42"/>
                  </a:solidFill>
                  <a:latin typeface="Bitter"/>
                  <a:ea typeface="Bitter"/>
                  <a:cs typeface="Bitter"/>
                  <a:sym typeface="Bitter"/>
                </a:rPr>
                <a:t>Recurrent Neural Networks (RNNs)</a:t>
              </a:r>
            </a:p>
          </p:txBody>
        </p:sp>
      </p:grpSp>
      <p:grpSp>
        <p:nvGrpSpPr>
          <p:cNvPr name="Group 9" id="9"/>
          <p:cNvGrpSpPr/>
          <p:nvPr/>
        </p:nvGrpSpPr>
        <p:grpSpPr>
          <a:xfrm rot="0">
            <a:off x="987475" y="3547616"/>
            <a:ext cx="4085333" cy="1643211"/>
            <a:chOff x="0" y="0"/>
            <a:chExt cx="5447110" cy="2190948"/>
          </a:xfrm>
        </p:grpSpPr>
        <p:sp>
          <p:nvSpPr>
            <p:cNvPr name="Freeform 10" id="10"/>
            <p:cNvSpPr/>
            <p:nvPr/>
          </p:nvSpPr>
          <p:spPr>
            <a:xfrm flipH="false" flipV="false" rot="0">
              <a:off x="6350" y="6350"/>
              <a:ext cx="5434457" cy="2178177"/>
            </a:xfrm>
            <a:custGeom>
              <a:avLst/>
              <a:gdLst/>
              <a:ahLst/>
              <a:cxnLst/>
              <a:rect r="r" b="b" t="t" l="l"/>
              <a:pathLst>
                <a:path h="2178177" w="5434457">
                  <a:moveTo>
                    <a:pt x="0" y="158750"/>
                  </a:moveTo>
                  <a:cubicBezTo>
                    <a:pt x="0" y="71120"/>
                    <a:pt x="71374" y="0"/>
                    <a:pt x="159385" y="0"/>
                  </a:cubicBezTo>
                  <a:lnTo>
                    <a:pt x="5275072" y="0"/>
                  </a:lnTo>
                  <a:cubicBezTo>
                    <a:pt x="5363083" y="0"/>
                    <a:pt x="5434457" y="71120"/>
                    <a:pt x="5434457" y="158750"/>
                  </a:cubicBezTo>
                  <a:lnTo>
                    <a:pt x="5434457" y="2019427"/>
                  </a:lnTo>
                  <a:cubicBezTo>
                    <a:pt x="5434457" y="2107057"/>
                    <a:pt x="5363083" y="2178177"/>
                    <a:pt x="5275072" y="2178177"/>
                  </a:cubicBezTo>
                  <a:lnTo>
                    <a:pt x="159385" y="2178177"/>
                  </a:lnTo>
                  <a:cubicBezTo>
                    <a:pt x="71374" y="2178177"/>
                    <a:pt x="0" y="2107057"/>
                    <a:pt x="0" y="2019427"/>
                  </a:cubicBezTo>
                  <a:close/>
                </a:path>
              </a:pathLst>
            </a:custGeom>
            <a:solidFill>
              <a:srgbClr val="FCE2CF"/>
            </a:solidFill>
          </p:spPr>
        </p:sp>
        <p:sp>
          <p:nvSpPr>
            <p:cNvPr name="Freeform 11" id="11"/>
            <p:cNvSpPr/>
            <p:nvPr/>
          </p:nvSpPr>
          <p:spPr>
            <a:xfrm flipH="false" flipV="false" rot="0">
              <a:off x="0" y="0"/>
              <a:ext cx="5447157" cy="2190877"/>
            </a:xfrm>
            <a:custGeom>
              <a:avLst/>
              <a:gdLst/>
              <a:ahLst/>
              <a:cxnLst/>
              <a:rect r="r" b="b" t="t" l="l"/>
              <a:pathLst>
                <a:path h="2190877" w="5447157">
                  <a:moveTo>
                    <a:pt x="0" y="165100"/>
                  </a:moveTo>
                  <a:cubicBezTo>
                    <a:pt x="0" y="73914"/>
                    <a:pt x="74168" y="0"/>
                    <a:pt x="165735" y="0"/>
                  </a:cubicBezTo>
                  <a:lnTo>
                    <a:pt x="5281422" y="0"/>
                  </a:lnTo>
                  <a:lnTo>
                    <a:pt x="5281422" y="6350"/>
                  </a:lnTo>
                  <a:lnTo>
                    <a:pt x="5281422" y="0"/>
                  </a:lnTo>
                  <a:cubicBezTo>
                    <a:pt x="5372862" y="0"/>
                    <a:pt x="5447157" y="73914"/>
                    <a:pt x="5447157" y="165100"/>
                  </a:cubicBezTo>
                  <a:lnTo>
                    <a:pt x="5440807" y="165100"/>
                  </a:lnTo>
                  <a:lnTo>
                    <a:pt x="5447157" y="165100"/>
                  </a:lnTo>
                  <a:lnTo>
                    <a:pt x="5447157" y="2025777"/>
                  </a:lnTo>
                  <a:lnTo>
                    <a:pt x="5440807" y="2025777"/>
                  </a:lnTo>
                  <a:lnTo>
                    <a:pt x="5447157" y="2025777"/>
                  </a:lnTo>
                  <a:cubicBezTo>
                    <a:pt x="5447157" y="2116963"/>
                    <a:pt x="5372989" y="2190877"/>
                    <a:pt x="5281422" y="2190877"/>
                  </a:cubicBezTo>
                  <a:lnTo>
                    <a:pt x="5281422" y="2184527"/>
                  </a:lnTo>
                  <a:lnTo>
                    <a:pt x="5281422" y="2190877"/>
                  </a:lnTo>
                  <a:lnTo>
                    <a:pt x="165735" y="2190877"/>
                  </a:lnTo>
                  <a:lnTo>
                    <a:pt x="165735" y="2184527"/>
                  </a:lnTo>
                  <a:lnTo>
                    <a:pt x="165735" y="2190877"/>
                  </a:lnTo>
                  <a:cubicBezTo>
                    <a:pt x="74295" y="2190877"/>
                    <a:pt x="0" y="2116963"/>
                    <a:pt x="0" y="2025777"/>
                  </a:cubicBezTo>
                  <a:lnTo>
                    <a:pt x="0" y="165100"/>
                  </a:lnTo>
                  <a:lnTo>
                    <a:pt x="6350" y="165100"/>
                  </a:lnTo>
                  <a:lnTo>
                    <a:pt x="0" y="165100"/>
                  </a:lnTo>
                  <a:moveTo>
                    <a:pt x="12700" y="165100"/>
                  </a:moveTo>
                  <a:lnTo>
                    <a:pt x="12700" y="2025777"/>
                  </a:lnTo>
                  <a:lnTo>
                    <a:pt x="6350" y="2025777"/>
                  </a:lnTo>
                  <a:lnTo>
                    <a:pt x="12700" y="2025777"/>
                  </a:lnTo>
                  <a:cubicBezTo>
                    <a:pt x="12700" y="2109978"/>
                    <a:pt x="81153" y="2178177"/>
                    <a:pt x="165735" y="2178177"/>
                  </a:cubicBezTo>
                  <a:lnTo>
                    <a:pt x="5281422" y="2178177"/>
                  </a:lnTo>
                  <a:cubicBezTo>
                    <a:pt x="5365877" y="2178177"/>
                    <a:pt x="5434457" y="2109851"/>
                    <a:pt x="5434457" y="2025777"/>
                  </a:cubicBezTo>
                  <a:lnTo>
                    <a:pt x="5434457" y="165100"/>
                  </a:lnTo>
                  <a:cubicBezTo>
                    <a:pt x="5434457" y="80899"/>
                    <a:pt x="5366004" y="12700"/>
                    <a:pt x="5281422" y="12700"/>
                  </a:cubicBezTo>
                  <a:lnTo>
                    <a:pt x="165735" y="12700"/>
                  </a:lnTo>
                  <a:lnTo>
                    <a:pt x="165735" y="6350"/>
                  </a:lnTo>
                  <a:lnTo>
                    <a:pt x="165735" y="12700"/>
                  </a:lnTo>
                  <a:cubicBezTo>
                    <a:pt x="81153" y="12700"/>
                    <a:pt x="12700" y="81026"/>
                    <a:pt x="12700" y="165100"/>
                  </a:cubicBezTo>
                  <a:close/>
                </a:path>
              </a:pathLst>
            </a:custGeom>
            <a:solidFill>
              <a:srgbClr val="E2C8B5"/>
            </a:solidFill>
          </p:spPr>
        </p:sp>
      </p:grpSp>
      <p:grpSp>
        <p:nvGrpSpPr>
          <p:cNvPr name="Group 12" id="12"/>
          <p:cNvGrpSpPr/>
          <p:nvPr/>
        </p:nvGrpSpPr>
        <p:grpSpPr>
          <a:xfrm rot="0">
            <a:off x="2830711" y="4120009"/>
            <a:ext cx="398710" cy="498276"/>
            <a:chOff x="0" y="0"/>
            <a:chExt cx="531613" cy="664368"/>
          </a:xfrm>
        </p:grpSpPr>
        <p:sp>
          <p:nvSpPr>
            <p:cNvPr name="Freeform 13" id="13"/>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14" id="14"/>
            <p:cNvSpPr txBox="true"/>
            <p:nvPr/>
          </p:nvSpPr>
          <p:spPr>
            <a:xfrm>
              <a:off x="0" y="-114300"/>
              <a:ext cx="531613" cy="778668"/>
            </a:xfrm>
            <a:prstGeom prst="rect">
              <a:avLst/>
            </a:prstGeom>
          </p:spPr>
          <p:txBody>
            <a:bodyPr anchor="t" rtlCol="false" tIns="0" lIns="0" bIns="0" rIns="0"/>
            <a:lstStyle/>
            <a:p>
              <a:pPr algn="ctr">
                <a:lnSpc>
                  <a:spcPts val="4999"/>
                </a:lnSpc>
              </a:pPr>
              <a:r>
                <a:rPr lang="en-US" sz="3125" spc="-83">
                  <a:solidFill>
                    <a:srgbClr val="2B2E3C"/>
                  </a:solidFill>
                  <a:latin typeface="Bitter"/>
                  <a:ea typeface="Bitter"/>
                  <a:cs typeface="Bitter"/>
                  <a:sym typeface="Bitter"/>
                </a:rPr>
                <a:t>1</a:t>
              </a:r>
            </a:p>
          </p:txBody>
        </p:sp>
      </p:grpSp>
      <p:grpSp>
        <p:nvGrpSpPr>
          <p:cNvPr name="Group 15" id="15"/>
          <p:cNvGrpSpPr/>
          <p:nvPr/>
        </p:nvGrpSpPr>
        <p:grpSpPr>
          <a:xfrm rot="0">
            <a:off x="5351561" y="3835896"/>
            <a:ext cx="2654796" cy="442912"/>
            <a:chOff x="0" y="0"/>
            <a:chExt cx="3539728" cy="590550"/>
          </a:xfrm>
        </p:grpSpPr>
        <p:sp>
          <p:nvSpPr>
            <p:cNvPr name="Freeform 16" id="16"/>
            <p:cNvSpPr/>
            <p:nvPr/>
          </p:nvSpPr>
          <p:spPr>
            <a:xfrm flipH="false" flipV="false" rot="0">
              <a:off x="0" y="0"/>
              <a:ext cx="3539729" cy="590550"/>
            </a:xfrm>
            <a:custGeom>
              <a:avLst/>
              <a:gdLst/>
              <a:ahLst/>
              <a:cxnLst/>
              <a:rect r="r" b="b" t="t" l="l"/>
              <a:pathLst>
                <a:path h="590550" w="3539729">
                  <a:moveTo>
                    <a:pt x="0" y="0"/>
                  </a:moveTo>
                  <a:lnTo>
                    <a:pt x="3539729" y="0"/>
                  </a:lnTo>
                  <a:lnTo>
                    <a:pt x="3539729" y="590550"/>
                  </a:lnTo>
                  <a:lnTo>
                    <a:pt x="0" y="590550"/>
                  </a:lnTo>
                  <a:close/>
                </a:path>
              </a:pathLst>
            </a:custGeom>
            <a:solidFill>
              <a:srgbClr val="000000">
                <a:alpha val="0"/>
              </a:srgbClr>
            </a:solidFill>
          </p:spPr>
        </p:sp>
        <p:sp>
          <p:nvSpPr>
            <p:cNvPr name="TextBox 17" id="17"/>
            <p:cNvSpPr txBox="true"/>
            <p:nvPr/>
          </p:nvSpPr>
          <p:spPr>
            <a:xfrm>
              <a:off x="0" y="-19050"/>
              <a:ext cx="3539728" cy="609600"/>
            </a:xfrm>
            <a:prstGeom prst="rect">
              <a:avLst/>
            </a:prstGeom>
          </p:spPr>
          <p:txBody>
            <a:bodyPr anchor="t" rtlCol="false" tIns="0" lIns="0" bIns="0" rIns="0"/>
            <a:lstStyle/>
            <a:p>
              <a:pPr algn="l">
                <a:lnSpc>
                  <a:spcPts val="3437"/>
                </a:lnSpc>
              </a:pPr>
              <a:r>
                <a:rPr lang="en-US" sz="2750" spc="-83">
                  <a:solidFill>
                    <a:srgbClr val="2B2E3C"/>
                  </a:solidFill>
                  <a:latin typeface="Bitter"/>
                  <a:ea typeface="Bitter"/>
                  <a:cs typeface="Bitter"/>
                  <a:sym typeface="Bitter"/>
                </a:rPr>
                <a:t>Recurrent Layers</a:t>
              </a:r>
            </a:p>
          </p:txBody>
        </p:sp>
      </p:grpSp>
      <p:grpSp>
        <p:nvGrpSpPr>
          <p:cNvPr name="Group 18" id="18"/>
          <p:cNvGrpSpPr/>
          <p:nvPr/>
        </p:nvGrpSpPr>
        <p:grpSpPr>
          <a:xfrm rot="0">
            <a:off x="5351561" y="4448919"/>
            <a:ext cx="2654796" cy="453629"/>
            <a:chOff x="0" y="0"/>
            <a:chExt cx="3539728" cy="604838"/>
          </a:xfrm>
        </p:grpSpPr>
        <p:sp>
          <p:nvSpPr>
            <p:cNvPr name="Freeform 19" id="19"/>
            <p:cNvSpPr/>
            <p:nvPr/>
          </p:nvSpPr>
          <p:spPr>
            <a:xfrm flipH="false" flipV="false" rot="0">
              <a:off x="0" y="0"/>
              <a:ext cx="3539729" cy="604838"/>
            </a:xfrm>
            <a:custGeom>
              <a:avLst/>
              <a:gdLst/>
              <a:ahLst/>
              <a:cxnLst/>
              <a:rect r="r" b="b" t="t" l="l"/>
              <a:pathLst>
                <a:path h="604838" w="3539729">
                  <a:moveTo>
                    <a:pt x="0" y="0"/>
                  </a:moveTo>
                  <a:lnTo>
                    <a:pt x="3539729" y="0"/>
                  </a:lnTo>
                  <a:lnTo>
                    <a:pt x="3539729" y="604838"/>
                  </a:lnTo>
                  <a:lnTo>
                    <a:pt x="0" y="604838"/>
                  </a:lnTo>
                  <a:close/>
                </a:path>
              </a:pathLst>
            </a:custGeom>
            <a:solidFill>
              <a:srgbClr val="000000">
                <a:alpha val="0"/>
              </a:srgbClr>
            </a:solidFill>
          </p:spPr>
        </p:sp>
        <p:sp>
          <p:nvSpPr>
            <p:cNvPr name="TextBox 20" id="20"/>
            <p:cNvSpPr txBox="true"/>
            <p:nvPr/>
          </p:nvSpPr>
          <p:spPr>
            <a:xfrm>
              <a:off x="0" y="-85725"/>
              <a:ext cx="3539728" cy="690563"/>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LSTM, GRU.</a:t>
              </a:r>
            </a:p>
          </p:txBody>
        </p:sp>
      </p:grpSp>
      <p:grpSp>
        <p:nvGrpSpPr>
          <p:cNvPr name="Group 21" id="21"/>
          <p:cNvGrpSpPr/>
          <p:nvPr/>
        </p:nvGrpSpPr>
        <p:grpSpPr>
          <a:xfrm rot="0">
            <a:off x="5209729" y="5167015"/>
            <a:ext cx="11944350" cy="19050"/>
            <a:chOff x="0" y="0"/>
            <a:chExt cx="15925800" cy="25400"/>
          </a:xfrm>
        </p:grpSpPr>
        <p:sp>
          <p:nvSpPr>
            <p:cNvPr name="Freeform 22" id="22"/>
            <p:cNvSpPr/>
            <p:nvPr/>
          </p:nvSpPr>
          <p:spPr>
            <a:xfrm flipH="false" flipV="false" rot="0">
              <a:off x="0" y="0"/>
              <a:ext cx="15925800" cy="25400"/>
            </a:xfrm>
            <a:custGeom>
              <a:avLst/>
              <a:gdLst/>
              <a:ahLst/>
              <a:cxnLst/>
              <a:rect r="r" b="b" t="t" l="l"/>
              <a:pathLst>
                <a:path h="25400" w="15925800">
                  <a:moveTo>
                    <a:pt x="0" y="12700"/>
                  </a:moveTo>
                  <a:cubicBezTo>
                    <a:pt x="0" y="5715"/>
                    <a:pt x="5715" y="0"/>
                    <a:pt x="12700" y="0"/>
                  </a:cubicBezTo>
                  <a:lnTo>
                    <a:pt x="15913100" y="0"/>
                  </a:lnTo>
                  <a:cubicBezTo>
                    <a:pt x="15920086" y="0"/>
                    <a:pt x="15925800" y="5715"/>
                    <a:pt x="15925800" y="12700"/>
                  </a:cubicBezTo>
                  <a:cubicBezTo>
                    <a:pt x="15925800" y="19685"/>
                    <a:pt x="15920086" y="25400"/>
                    <a:pt x="15913100" y="25400"/>
                  </a:cubicBezTo>
                  <a:lnTo>
                    <a:pt x="12700" y="25400"/>
                  </a:lnTo>
                  <a:cubicBezTo>
                    <a:pt x="5715" y="25400"/>
                    <a:pt x="0" y="19685"/>
                    <a:pt x="0" y="12700"/>
                  </a:cubicBezTo>
                  <a:close/>
                </a:path>
              </a:pathLst>
            </a:custGeom>
            <a:solidFill>
              <a:srgbClr val="E2C8B5"/>
            </a:solidFill>
          </p:spPr>
        </p:sp>
      </p:grpSp>
      <p:grpSp>
        <p:nvGrpSpPr>
          <p:cNvPr name="Group 23" id="23"/>
          <p:cNvGrpSpPr/>
          <p:nvPr/>
        </p:nvGrpSpPr>
        <p:grpSpPr>
          <a:xfrm rot="0">
            <a:off x="987475" y="5322986"/>
            <a:ext cx="8161288" cy="1643211"/>
            <a:chOff x="0" y="0"/>
            <a:chExt cx="10881717" cy="2190948"/>
          </a:xfrm>
        </p:grpSpPr>
        <p:sp>
          <p:nvSpPr>
            <p:cNvPr name="Freeform 24" id="24"/>
            <p:cNvSpPr/>
            <p:nvPr/>
          </p:nvSpPr>
          <p:spPr>
            <a:xfrm flipH="false" flipV="false" rot="0">
              <a:off x="6350" y="6350"/>
              <a:ext cx="10869041" cy="2178177"/>
            </a:xfrm>
            <a:custGeom>
              <a:avLst/>
              <a:gdLst/>
              <a:ahLst/>
              <a:cxnLst/>
              <a:rect r="r" b="b" t="t" l="l"/>
              <a:pathLst>
                <a:path h="2178177" w="10869041">
                  <a:moveTo>
                    <a:pt x="0" y="158750"/>
                  </a:moveTo>
                  <a:cubicBezTo>
                    <a:pt x="0" y="71120"/>
                    <a:pt x="71374" y="0"/>
                    <a:pt x="159512" y="0"/>
                  </a:cubicBezTo>
                  <a:lnTo>
                    <a:pt x="10709529" y="0"/>
                  </a:lnTo>
                  <a:cubicBezTo>
                    <a:pt x="10797667" y="0"/>
                    <a:pt x="10869041" y="71120"/>
                    <a:pt x="10869041" y="158750"/>
                  </a:cubicBezTo>
                  <a:lnTo>
                    <a:pt x="10869041" y="2019427"/>
                  </a:lnTo>
                  <a:cubicBezTo>
                    <a:pt x="10869041" y="2107057"/>
                    <a:pt x="10797667" y="2178177"/>
                    <a:pt x="10709529" y="2178177"/>
                  </a:cubicBezTo>
                  <a:lnTo>
                    <a:pt x="159512" y="2178177"/>
                  </a:lnTo>
                  <a:cubicBezTo>
                    <a:pt x="71374" y="2178177"/>
                    <a:pt x="0" y="2107057"/>
                    <a:pt x="0" y="2019427"/>
                  </a:cubicBezTo>
                  <a:close/>
                </a:path>
              </a:pathLst>
            </a:custGeom>
            <a:solidFill>
              <a:srgbClr val="FCE2CF"/>
            </a:solidFill>
          </p:spPr>
        </p:sp>
        <p:sp>
          <p:nvSpPr>
            <p:cNvPr name="Freeform 25" id="25"/>
            <p:cNvSpPr/>
            <p:nvPr/>
          </p:nvSpPr>
          <p:spPr>
            <a:xfrm flipH="false" flipV="false" rot="0">
              <a:off x="0" y="0"/>
              <a:ext cx="10881741" cy="2190877"/>
            </a:xfrm>
            <a:custGeom>
              <a:avLst/>
              <a:gdLst/>
              <a:ahLst/>
              <a:cxnLst/>
              <a:rect r="r" b="b" t="t" l="l"/>
              <a:pathLst>
                <a:path h="2190877" w="10881741">
                  <a:moveTo>
                    <a:pt x="0" y="165100"/>
                  </a:moveTo>
                  <a:cubicBezTo>
                    <a:pt x="0" y="73914"/>
                    <a:pt x="74295" y="0"/>
                    <a:pt x="165862" y="0"/>
                  </a:cubicBezTo>
                  <a:lnTo>
                    <a:pt x="10715879" y="0"/>
                  </a:lnTo>
                  <a:lnTo>
                    <a:pt x="10715879" y="6350"/>
                  </a:lnTo>
                  <a:lnTo>
                    <a:pt x="10715879" y="0"/>
                  </a:lnTo>
                  <a:cubicBezTo>
                    <a:pt x="10807447" y="0"/>
                    <a:pt x="10881741" y="73914"/>
                    <a:pt x="10881741" y="165100"/>
                  </a:cubicBezTo>
                  <a:lnTo>
                    <a:pt x="10875391" y="165100"/>
                  </a:lnTo>
                  <a:lnTo>
                    <a:pt x="10881741" y="165100"/>
                  </a:lnTo>
                  <a:lnTo>
                    <a:pt x="10881741" y="2025777"/>
                  </a:lnTo>
                  <a:lnTo>
                    <a:pt x="10875391" y="2025777"/>
                  </a:lnTo>
                  <a:lnTo>
                    <a:pt x="10881741" y="2025777"/>
                  </a:lnTo>
                  <a:cubicBezTo>
                    <a:pt x="10881741" y="2116963"/>
                    <a:pt x="10807447" y="2190877"/>
                    <a:pt x="10715879" y="2190877"/>
                  </a:cubicBezTo>
                  <a:lnTo>
                    <a:pt x="10715879" y="2184527"/>
                  </a:lnTo>
                  <a:lnTo>
                    <a:pt x="10715879" y="2190877"/>
                  </a:lnTo>
                  <a:lnTo>
                    <a:pt x="165862" y="2190877"/>
                  </a:lnTo>
                  <a:lnTo>
                    <a:pt x="165862" y="2184527"/>
                  </a:lnTo>
                  <a:lnTo>
                    <a:pt x="165862" y="2190877"/>
                  </a:lnTo>
                  <a:cubicBezTo>
                    <a:pt x="74295" y="2190877"/>
                    <a:pt x="0" y="2116963"/>
                    <a:pt x="0" y="2025777"/>
                  </a:cubicBezTo>
                  <a:lnTo>
                    <a:pt x="0" y="165100"/>
                  </a:lnTo>
                  <a:lnTo>
                    <a:pt x="6350" y="165100"/>
                  </a:lnTo>
                  <a:lnTo>
                    <a:pt x="0" y="165100"/>
                  </a:lnTo>
                  <a:moveTo>
                    <a:pt x="12700" y="165100"/>
                  </a:moveTo>
                  <a:lnTo>
                    <a:pt x="12700" y="2025777"/>
                  </a:lnTo>
                  <a:lnTo>
                    <a:pt x="6350" y="2025777"/>
                  </a:lnTo>
                  <a:lnTo>
                    <a:pt x="12700" y="2025777"/>
                  </a:lnTo>
                  <a:cubicBezTo>
                    <a:pt x="12700" y="2109978"/>
                    <a:pt x="81280" y="2178177"/>
                    <a:pt x="165862" y="2178177"/>
                  </a:cubicBezTo>
                  <a:lnTo>
                    <a:pt x="10715879" y="2178177"/>
                  </a:lnTo>
                  <a:cubicBezTo>
                    <a:pt x="10800461" y="2178177"/>
                    <a:pt x="10869041" y="2109851"/>
                    <a:pt x="10869041" y="2025777"/>
                  </a:cubicBezTo>
                  <a:lnTo>
                    <a:pt x="10869041" y="165100"/>
                  </a:lnTo>
                  <a:cubicBezTo>
                    <a:pt x="10869041" y="80899"/>
                    <a:pt x="10800461" y="12700"/>
                    <a:pt x="10715879" y="12700"/>
                  </a:cubicBezTo>
                  <a:lnTo>
                    <a:pt x="165862" y="12700"/>
                  </a:lnTo>
                  <a:lnTo>
                    <a:pt x="165862" y="6350"/>
                  </a:lnTo>
                  <a:lnTo>
                    <a:pt x="165862" y="12700"/>
                  </a:lnTo>
                  <a:cubicBezTo>
                    <a:pt x="81280" y="12700"/>
                    <a:pt x="12700" y="81026"/>
                    <a:pt x="12700" y="165100"/>
                  </a:cubicBezTo>
                  <a:close/>
                </a:path>
              </a:pathLst>
            </a:custGeom>
            <a:solidFill>
              <a:srgbClr val="E2C8B5"/>
            </a:solidFill>
          </p:spPr>
        </p:sp>
      </p:grpSp>
      <p:grpSp>
        <p:nvGrpSpPr>
          <p:cNvPr name="Group 26" id="26"/>
          <p:cNvGrpSpPr/>
          <p:nvPr/>
        </p:nvGrpSpPr>
        <p:grpSpPr>
          <a:xfrm rot="0">
            <a:off x="4868764" y="5895380"/>
            <a:ext cx="398710" cy="498276"/>
            <a:chOff x="0" y="0"/>
            <a:chExt cx="531613" cy="664368"/>
          </a:xfrm>
        </p:grpSpPr>
        <p:sp>
          <p:nvSpPr>
            <p:cNvPr name="Freeform 27" id="27"/>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28" id="28"/>
            <p:cNvSpPr txBox="true"/>
            <p:nvPr/>
          </p:nvSpPr>
          <p:spPr>
            <a:xfrm>
              <a:off x="0" y="-114300"/>
              <a:ext cx="531613" cy="778668"/>
            </a:xfrm>
            <a:prstGeom prst="rect">
              <a:avLst/>
            </a:prstGeom>
          </p:spPr>
          <p:txBody>
            <a:bodyPr anchor="t" rtlCol="false" tIns="0" lIns="0" bIns="0" rIns="0"/>
            <a:lstStyle/>
            <a:p>
              <a:pPr algn="ctr">
                <a:lnSpc>
                  <a:spcPts val="4999"/>
                </a:lnSpc>
              </a:pPr>
              <a:r>
                <a:rPr lang="en-US" sz="3125" spc="-83">
                  <a:solidFill>
                    <a:srgbClr val="2B2E3C"/>
                  </a:solidFill>
                  <a:latin typeface="Bitter"/>
                  <a:ea typeface="Bitter"/>
                  <a:cs typeface="Bitter"/>
                  <a:sym typeface="Bitter"/>
                </a:rPr>
                <a:t>2</a:t>
              </a:r>
            </a:p>
          </p:txBody>
        </p:sp>
      </p:grpSp>
      <p:grpSp>
        <p:nvGrpSpPr>
          <p:cNvPr name="Group 29" id="29"/>
          <p:cNvGrpSpPr/>
          <p:nvPr/>
        </p:nvGrpSpPr>
        <p:grpSpPr>
          <a:xfrm rot="0">
            <a:off x="9427518" y="5611266"/>
            <a:ext cx="2458939" cy="442912"/>
            <a:chOff x="0" y="0"/>
            <a:chExt cx="3278585" cy="590550"/>
          </a:xfrm>
        </p:grpSpPr>
        <p:sp>
          <p:nvSpPr>
            <p:cNvPr name="Freeform 30" id="30"/>
            <p:cNvSpPr/>
            <p:nvPr/>
          </p:nvSpPr>
          <p:spPr>
            <a:xfrm flipH="false" flipV="false" rot="0">
              <a:off x="0" y="0"/>
              <a:ext cx="3278585" cy="590550"/>
            </a:xfrm>
            <a:custGeom>
              <a:avLst/>
              <a:gdLst/>
              <a:ahLst/>
              <a:cxnLst/>
              <a:rect r="r" b="b" t="t" l="l"/>
              <a:pathLst>
                <a:path h="590550" w="3278585">
                  <a:moveTo>
                    <a:pt x="0" y="0"/>
                  </a:moveTo>
                  <a:lnTo>
                    <a:pt x="3278585" y="0"/>
                  </a:lnTo>
                  <a:lnTo>
                    <a:pt x="3278585" y="590550"/>
                  </a:lnTo>
                  <a:lnTo>
                    <a:pt x="0" y="590550"/>
                  </a:lnTo>
                  <a:close/>
                </a:path>
              </a:pathLst>
            </a:custGeom>
            <a:solidFill>
              <a:srgbClr val="000000">
                <a:alpha val="0"/>
              </a:srgbClr>
            </a:solidFill>
          </p:spPr>
        </p:sp>
        <p:sp>
          <p:nvSpPr>
            <p:cNvPr name="TextBox 31" id="31"/>
            <p:cNvSpPr txBox="true"/>
            <p:nvPr/>
          </p:nvSpPr>
          <p:spPr>
            <a:xfrm>
              <a:off x="0" y="-19050"/>
              <a:ext cx="3278585" cy="609600"/>
            </a:xfrm>
            <a:prstGeom prst="rect">
              <a:avLst/>
            </a:prstGeom>
          </p:spPr>
          <p:txBody>
            <a:bodyPr anchor="t" rtlCol="false" tIns="0" lIns="0" bIns="0" rIns="0"/>
            <a:lstStyle/>
            <a:p>
              <a:pPr algn="l">
                <a:lnSpc>
                  <a:spcPts val="3437"/>
                </a:lnSpc>
              </a:pPr>
              <a:r>
                <a:rPr lang="en-US" sz="2750" spc="-83">
                  <a:solidFill>
                    <a:srgbClr val="2B2E3C"/>
                  </a:solidFill>
                  <a:latin typeface="Bitter"/>
                  <a:ea typeface="Bitter"/>
                  <a:cs typeface="Bitter"/>
                  <a:sym typeface="Bitter"/>
                </a:rPr>
                <a:t>Sequential Data</a:t>
              </a:r>
            </a:p>
          </p:txBody>
        </p:sp>
      </p:grpSp>
      <p:grpSp>
        <p:nvGrpSpPr>
          <p:cNvPr name="Group 32" id="32"/>
          <p:cNvGrpSpPr/>
          <p:nvPr/>
        </p:nvGrpSpPr>
        <p:grpSpPr>
          <a:xfrm rot="0">
            <a:off x="9427518" y="6224290"/>
            <a:ext cx="2458939" cy="453629"/>
            <a:chOff x="0" y="0"/>
            <a:chExt cx="3278585" cy="604838"/>
          </a:xfrm>
        </p:grpSpPr>
        <p:sp>
          <p:nvSpPr>
            <p:cNvPr name="Freeform 33" id="33"/>
            <p:cNvSpPr/>
            <p:nvPr/>
          </p:nvSpPr>
          <p:spPr>
            <a:xfrm flipH="false" flipV="false" rot="0">
              <a:off x="0" y="0"/>
              <a:ext cx="3278585" cy="604838"/>
            </a:xfrm>
            <a:custGeom>
              <a:avLst/>
              <a:gdLst/>
              <a:ahLst/>
              <a:cxnLst/>
              <a:rect r="r" b="b" t="t" l="l"/>
              <a:pathLst>
                <a:path h="604838" w="3278585">
                  <a:moveTo>
                    <a:pt x="0" y="0"/>
                  </a:moveTo>
                  <a:lnTo>
                    <a:pt x="3278585" y="0"/>
                  </a:lnTo>
                  <a:lnTo>
                    <a:pt x="3278585" y="604838"/>
                  </a:lnTo>
                  <a:lnTo>
                    <a:pt x="0" y="604838"/>
                  </a:lnTo>
                  <a:close/>
                </a:path>
              </a:pathLst>
            </a:custGeom>
            <a:solidFill>
              <a:srgbClr val="000000">
                <a:alpha val="0"/>
              </a:srgbClr>
            </a:solidFill>
          </p:spPr>
        </p:sp>
        <p:sp>
          <p:nvSpPr>
            <p:cNvPr name="TextBox 34" id="34"/>
            <p:cNvSpPr txBox="true"/>
            <p:nvPr/>
          </p:nvSpPr>
          <p:spPr>
            <a:xfrm>
              <a:off x="0" y="-85725"/>
              <a:ext cx="3278585" cy="690563"/>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Text, Time Series.</a:t>
              </a:r>
            </a:p>
          </p:txBody>
        </p:sp>
      </p:grpSp>
      <p:grpSp>
        <p:nvGrpSpPr>
          <p:cNvPr name="Group 35" id="35"/>
          <p:cNvGrpSpPr/>
          <p:nvPr/>
        </p:nvGrpSpPr>
        <p:grpSpPr>
          <a:xfrm rot="0">
            <a:off x="992238" y="7280374"/>
            <a:ext cx="16303526" cy="907256"/>
            <a:chOff x="0" y="0"/>
            <a:chExt cx="21738035" cy="1209675"/>
          </a:xfrm>
        </p:grpSpPr>
        <p:sp>
          <p:nvSpPr>
            <p:cNvPr name="Freeform 36" id="36"/>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37" id="37"/>
            <p:cNvSpPr txBox="true"/>
            <p:nvPr/>
          </p:nvSpPr>
          <p:spPr>
            <a:xfrm>
              <a:off x="0" y="-85725"/>
              <a:ext cx="21738035" cy="1295400"/>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RNNs excel at processing sequential data. LSTM and GRU layers handle long-range dependencies. Apply RNNs to sentiment analysis using datasets such as IMDb.</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ABCB6"/>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8F0"/>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992238" y="3580656"/>
            <a:ext cx="7088237" cy="885974"/>
            <a:chOff x="0" y="0"/>
            <a:chExt cx="9450983" cy="1181298"/>
          </a:xfrm>
        </p:grpSpPr>
        <p:sp>
          <p:nvSpPr>
            <p:cNvPr name="Freeform 9" id="9"/>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10" id="10"/>
            <p:cNvSpPr txBox="true"/>
            <p:nvPr/>
          </p:nvSpPr>
          <p:spPr>
            <a:xfrm>
              <a:off x="0" y="-19050"/>
              <a:ext cx="9450983" cy="1200348"/>
            </a:xfrm>
            <a:prstGeom prst="rect">
              <a:avLst/>
            </a:prstGeom>
          </p:spPr>
          <p:txBody>
            <a:bodyPr anchor="t" rtlCol="false" tIns="0" lIns="0" bIns="0" rIns="0"/>
            <a:lstStyle/>
            <a:p>
              <a:pPr algn="l">
                <a:lnSpc>
                  <a:spcPts val="6937"/>
                </a:lnSpc>
              </a:pPr>
              <a:r>
                <a:rPr lang="en-US" sz="5562" spc="-167">
                  <a:solidFill>
                    <a:srgbClr val="2C3F42"/>
                  </a:solidFill>
                  <a:latin typeface="Bitter"/>
                  <a:ea typeface="Bitter"/>
                  <a:cs typeface="Bitter"/>
                  <a:sym typeface="Bitter"/>
                </a:rPr>
                <a:t>TensorFlow </a:t>
              </a:r>
            </a:p>
          </p:txBody>
        </p:sp>
      </p:grpSp>
      <p:grpSp>
        <p:nvGrpSpPr>
          <p:cNvPr name="Group 11" id="11"/>
          <p:cNvGrpSpPr/>
          <p:nvPr/>
        </p:nvGrpSpPr>
        <p:grpSpPr>
          <a:xfrm rot="0">
            <a:off x="992238" y="4891831"/>
            <a:ext cx="9445526" cy="1814512"/>
            <a:chOff x="0" y="0"/>
            <a:chExt cx="12594035" cy="2419350"/>
          </a:xfrm>
        </p:grpSpPr>
        <p:sp>
          <p:nvSpPr>
            <p:cNvPr name="Freeform 12" id="12"/>
            <p:cNvSpPr/>
            <p:nvPr/>
          </p:nvSpPr>
          <p:spPr>
            <a:xfrm flipH="false" flipV="false" rot="0">
              <a:off x="0" y="0"/>
              <a:ext cx="12594035" cy="2419350"/>
            </a:xfrm>
            <a:custGeom>
              <a:avLst/>
              <a:gdLst/>
              <a:ahLst/>
              <a:cxnLst/>
              <a:rect r="r" b="b" t="t" l="l"/>
              <a:pathLst>
                <a:path h="2419350" w="12594035">
                  <a:moveTo>
                    <a:pt x="0" y="0"/>
                  </a:moveTo>
                  <a:lnTo>
                    <a:pt x="12594035" y="0"/>
                  </a:lnTo>
                  <a:lnTo>
                    <a:pt x="12594035" y="2419350"/>
                  </a:lnTo>
                  <a:lnTo>
                    <a:pt x="0" y="2419350"/>
                  </a:lnTo>
                  <a:close/>
                </a:path>
              </a:pathLst>
            </a:custGeom>
            <a:solidFill>
              <a:srgbClr val="000000">
                <a:alpha val="0"/>
              </a:srgbClr>
            </a:solidFill>
          </p:spPr>
        </p:sp>
        <p:sp>
          <p:nvSpPr>
            <p:cNvPr name="TextBox 13" id="13"/>
            <p:cNvSpPr txBox="true"/>
            <p:nvPr/>
          </p:nvSpPr>
          <p:spPr>
            <a:xfrm>
              <a:off x="0" y="-85725"/>
              <a:ext cx="12594035" cy="2505075"/>
            </a:xfrm>
            <a:prstGeom prst="rect">
              <a:avLst/>
            </a:prstGeom>
          </p:spPr>
          <p:txBody>
            <a:bodyPr anchor="t" rtlCol="false" tIns="0" lIns="0" bIns="0" rIns="0"/>
            <a:lstStyle/>
            <a:p>
              <a:pPr algn="l">
                <a:lnSpc>
                  <a:spcPts val="3562"/>
                </a:lnSpc>
              </a:pPr>
              <a:r>
                <a:rPr lang="en-US" sz="2187" spc="-45">
                  <a:solidFill>
                    <a:srgbClr val="2B2E3C"/>
                  </a:solidFill>
                  <a:latin typeface="Open Sans"/>
                  <a:ea typeface="Open Sans"/>
                  <a:cs typeface="Open Sans"/>
                  <a:sym typeface="Open Sans"/>
                </a:rPr>
                <a:t>TensorFlow is a powerful open-source library for numerical computation and large-scale machine learning. Developed by Google, it provides a flexible architecture that allows you to deploy computation to one or more CPUs or GPUs in a desktop, server, or mobile device with a single API.</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DAGknJ-siGw</dc:identifier>
  <dcterms:modified xsi:type="dcterms:W3CDTF">2011-08-01T06:04:30Z</dcterms:modified>
  <cp:revision>1</cp:revision>
  <dc:title>TensorFlow-in-Python-An-Introduction (1).pptx</dc:title>
</cp:coreProperties>
</file>